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Lst>
  <p:sldSz cx="18288000" cy="10287000"/>
  <p:notesSz cx="6858000" cy="9144000"/>
  <p:embeddedFontLst>
    <p:embeddedFont>
      <p:font typeface="Canva Sans" panose="020B0604020202020204" charset="0"/>
      <p:regular r:id="rId33"/>
    </p:embeddedFont>
    <p:embeddedFont>
      <p:font typeface="Canva Sans Bold" panose="020B0604020202020204" charset="0"/>
      <p:regular r:id="rId34"/>
    </p:embeddedFont>
    <p:embeddedFont>
      <p:font typeface="Inter Bold" panose="020B0604020202020204" charset="0"/>
      <p:regular r:id="rId35"/>
    </p:embeddedFont>
    <p:embeddedFont>
      <p:font typeface="Marykate" panose="020B0604020202020204" charset="0"/>
      <p:regular r:id="rId36"/>
    </p:embeddedFont>
    <p:embeddedFont>
      <p:font typeface="Montserrat Semi-Bold" panose="020B0604020202020204" charset="0"/>
      <p:regular r:id="rId37"/>
    </p:embeddedFont>
    <p:embeddedFont>
      <p:font typeface="Poppins Medium" panose="00000600000000000000" pitchFamily="2" charset="0"/>
      <p:regular r:id="rId38"/>
    </p:embeddedFont>
    <p:embeddedFont>
      <p:font typeface="TT Hoves" panose="020B0604020202020204" charset="0"/>
      <p:regular r:id="rId39"/>
    </p:embeddedFont>
    <p:embeddedFont>
      <p:font typeface="TT Hoves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63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Open-source web crawling framework in Python</a:t>
            </a:r>
          </a:p>
          <a:p>
            <a:r>
              <a:rPr lang="en-US"/>
              <a:t>Extract, process and store structured data from websites</a:t>
            </a:r>
          </a:p>
          <a:p>
            <a:r>
              <a:rPr lang="en-US"/>
              <a:t>Built-in support for common web-related tasks</a:t>
            </a:r>
          </a:p>
          <a:p>
            <a:r>
              <a:rPr lang="en-US"/>
              <a:t>Fast and efficient with asynchronous request handling</a:t>
            </a:r>
          </a:p>
          <a:p>
            <a:r>
              <a:rPr lang="en-US"/>
              <a:t>Widely used for data mining and information processing.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Open-source web crawling framework in Python</a:t>
            </a:r>
          </a:p>
          <a:p>
            <a:r>
              <a:rPr lang="en-US"/>
              <a:t>Extract, process and store structured data from websites</a:t>
            </a:r>
          </a:p>
          <a:p>
            <a:r>
              <a:rPr lang="en-US"/>
              <a:t>Built-in support for common web-related tasks</a:t>
            </a:r>
          </a:p>
          <a:p>
            <a:r>
              <a:rPr lang="en-US"/>
              <a:t>Fast and efficient with asynchronous request handling</a:t>
            </a:r>
          </a:p>
          <a:p>
            <a:r>
              <a:rPr lang="en-US"/>
              <a:t>Widely used for data mining and information processing.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Generic PC, also known as ‘beige box’, ‘white box’ or ‘no name’ are made up of components from a variety of manufacturers. Usually built by the local computer shop, these boxes have no branding on them.</a:t>
            </a:r>
          </a:p>
          <a:p>
            <a:endParaRPr lang="en-US"/>
          </a:p>
          <a:p>
            <a:r>
              <a:rPr lang="en-US"/>
              <a:t>A refurbished item is a pre-owned product that's been evaluated, cleaned, repaired, upgraded (in some cases), and then resold. For computers and mobile devices, these products also have their data wiped and drives restored to the factory settings.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708610" y="-412494"/>
            <a:ext cx="18562305" cy="8555165"/>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9006848" y="6804594"/>
            <a:ext cx="7555842" cy="3482406"/>
            <a:chOff x="0" y="0"/>
            <a:chExt cx="406400" cy="187305"/>
          </a:xfrm>
        </p:grpSpPr>
        <p:sp>
          <p:nvSpPr>
            <p:cNvPr id="6" name="Freeform 6"/>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txBody>
            <a:bodyPr/>
            <a:lstStyle/>
            <a:p>
              <a:endParaRPr lang="en-IN"/>
            </a:p>
          </p:txBody>
        </p:sp>
        <p:sp>
          <p:nvSpPr>
            <p:cNvPr id="7" name="TextBox 7"/>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9" name="Picture 9"/>
          <p:cNvPicPr>
            <a:picLocks noChangeAspect="1"/>
          </p:cNvPicPr>
          <p:nvPr/>
        </p:nvPicPr>
        <p:blipFill>
          <a:blip r:embed="rId2"/>
          <a:srcRect/>
          <a:stretch>
            <a:fillRect/>
          </a:stretch>
        </p:blipFill>
        <p:spPr>
          <a:xfrm>
            <a:off x="11471530" y="3558730"/>
            <a:ext cx="6816470" cy="5180517"/>
          </a:xfrm>
          <a:prstGeom prst="rect">
            <a:avLst/>
          </a:prstGeom>
        </p:spPr>
      </p:pic>
      <p:sp>
        <p:nvSpPr>
          <p:cNvPr id="10" name="TextBox 10"/>
          <p:cNvSpPr txBox="1"/>
          <p:nvPr/>
        </p:nvSpPr>
        <p:spPr>
          <a:xfrm>
            <a:off x="11729750" y="924818"/>
            <a:ext cx="5577175" cy="504826"/>
          </a:xfrm>
          <a:prstGeom prst="rect">
            <a:avLst/>
          </a:prstGeom>
        </p:spPr>
        <p:txBody>
          <a:bodyPr lIns="0" tIns="0" rIns="0" bIns="0" rtlCol="0" anchor="t">
            <a:spAutoFit/>
          </a:bodyPr>
          <a:lstStyle/>
          <a:p>
            <a:pPr algn="r">
              <a:lnSpc>
                <a:spcPts val="4199"/>
              </a:lnSpc>
            </a:pPr>
            <a:r>
              <a:rPr lang="en-US" sz="2999" dirty="0">
                <a:solidFill>
                  <a:srgbClr val="FFFFFF"/>
                </a:solidFill>
                <a:latin typeface="TT Hoves"/>
              </a:rPr>
              <a:t>2024-17-04</a:t>
            </a:r>
          </a:p>
        </p:txBody>
      </p:sp>
      <p:sp>
        <p:nvSpPr>
          <p:cNvPr id="11" name="TextBox 11"/>
          <p:cNvSpPr txBox="1"/>
          <p:nvPr/>
        </p:nvSpPr>
        <p:spPr>
          <a:xfrm>
            <a:off x="1028700" y="5641849"/>
            <a:ext cx="11469644" cy="537845"/>
          </a:xfrm>
          <a:prstGeom prst="rect">
            <a:avLst/>
          </a:prstGeom>
        </p:spPr>
        <p:txBody>
          <a:bodyPr lIns="0" tIns="0" rIns="0" bIns="0" rtlCol="0" anchor="t">
            <a:spAutoFit/>
          </a:bodyPr>
          <a:lstStyle/>
          <a:p>
            <a:pPr>
              <a:lnSpc>
                <a:spcPts val="4479"/>
              </a:lnSpc>
            </a:pPr>
            <a:r>
              <a:rPr lang="en-US" sz="3199" dirty="0">
                <a:solidFill>
                  <a:srgbClr val="E8223B"/>
                </a:solidFill>
                <a:latin typeface="TT Hoves"/>
              </a:rPr>
              <a:t>Northeastern University</a:t>
            </a:r>
          </a:p>
        </p:txBody>
      </p:sp>
      <p:sp>
        <p:nvSpPr>
          <p:cNvPr id="12" name="TextBox 12"/>
          <p:cNvSpPr txBox="1"/>
          <p:nvPr/>
        </p:nvSpPr>
        <p:spPr>
          <a:xfrm>
            <a:off x="1028700" y="3172651"/>
            <a:ext cx="11469644" cy="2286000"/>
          </a:xfrm>
          <a:prstGeom prst="rect">
            <a:avLst/>
          </a:prstGeom>
        </p:spPr>
        <p:txBody>
          <a:bodyPr lIns="0" tIns="0" rIns="0" bIns="0" rtlCol="0" anchor="t">
            <a:spAutoFit/>
          </a:bodyPr>
          <a:lstStyle/>
          <a:p>
            <a:pPr>
              <a:lnSpc>
                <a:spcPts val="9000"/>
              </a:lnSpc>
            </a:pPr>
            <a:r>
              <a:rPr lang="en-US" sz="7500">
                <a:solidFill>
                  <a:srgbClr val="6B1717"/>
                </a:solidFill>
                <a:latin typeface="TT Hoves Bold"/>
              </a:rPr>
              <a:t>Amazon Web Scraping And Visualization</a:t>
            </a:r>
          </a:p>
        </p:txBody>
      </p:sp>
      <p:grpSp>
        <p:nvGrpSpPr>
          <p:cNvPr id="13" name="Group 13"/>
          <p:cNvGrpSpPr/>
          <p:nvPr/>
        </p:nvGrpSpPr>
        <p:grpSpPr>
          <a:xfrm>
            <a:off x="1028700" y="7093225"/>
            <a:ext cx="5029911" cy="2202726"/>
            <a:chOff x="0" y="0"/>
            <a:chExt cx="6706548" cy="2936968"/>
          </a:xfrm>
        </p:grpSpPr>
        <p:sp>
          <p:nvSpPr>
            <p:cNvPr id="14" name="TextBox 14"/>
            <p:cNvSpPr txBox="1"/>
            <p:nvPr/>
          </p:nvSpPr>
          <p:spPr>
            <a:xfrm>
              <a:off x="0" y="587008"/>
              <a:ext cx="6706548" cy="2349960"/>
            </a:xfrm>
            <a:prstGeom prst="rect">
              <a:avLst/>
            </a:prstGeom>
          </p:spPr>
          <p:txBody>
            <a:bodyPr lIns="0" tIns="0" rIns="0" bIns="0" rtlCol="0" anchor="t">
              <a:spAutoFit/>
            </a:bodyPr>
            <a:lstStyle/>
            <a:p>
              <a:pPr>
                <a:lnSpc>
                  <a:spcPts val="3499"/>
                </a:lnSpc>
              </a:pPr>
              <a:r>
                <a:rPr lang="en-US" sz="2499" dirty="0">
                  <a:solidFill>
                    <a:srgbClr val="2A2E3A"/>
                  </a:solidFill>
                  <a:latin typeface="TT Hoves"/>
                </a:rPr>
                <a:t>Jay Shukla</a:t>
              </a:r>
            </a:p>
            <a:p>
              <a:pPr>
                <a:lnSpc>
                  <a:spcPts val="3499"/>
                </a:lnSpc>
              </a:pPr>
              <a:r>
                <a:rPr lang="en-US" sz="2499" dirty="0">
                  <a:solidFill>
                    <a:srgbClr val="2A2E3A"/>
                  </a:solidFill>
                  <a:latin typeface="TT Hoves"/>
                </a:rPr>
                <a:t>NUID: 002619454</a:t>
              </a:r>
            </a:p>
            <a:p>
              <a:pPr>
                <a:lnSpc>
                  <a:spcPts val="3499"/>
                </a:lnSpc>
              </a:pPr>
              <a:endParaRPr lang="en-US" sz="2499" dirty="0">
                <a:solidFill>
                  <a:srgbClr val="2A2E3A"/>
                </a:solidFill>
                <a:latin typeface="TT Hoves"/>
              </a:endParaRPr>
            </a:p>
            <a:p>
              <a:pPr>
                <a:lnSpc>
                  <a:spcPts val="3499"/>
                </a:lnSpc>
              </a:pPr>
              <a:endParaRPr lang="en-US" sz="2499" dirty="0">
                <a:solidFill>
                  <a:srgbClr val="2A2E3A"/>
                </a:solidFill>
                <a:latin typeface="TT Hoves"/>
              </a:endParaRPr>
            </a:p>
          </p:txBody>
        </p:sp>
        <p:sp>
          <p:nvSpPr>
            <p:cNvPr id="15" name="TextBox 15"/>
            <p:cNvSpPr txBox="1"/>
            <p:nvPr/>
          </p:nvSpPr>
          <p:spPr>
            <a:xfrm>
              <a:off x="0" y="0"/>
              <a:ext cx="6706548" cy="457200"/>
            </a:xfrm>
            <a:prstGeom prst="rect">
              <a:avLst/>
            </a:prstGeom>
          </p:spPr>
          <p:txBody>
            <a:bodyPr lIns="0" tIns="0" rIns="0" bIns="0" rtlCol="0" anchor="t">
              <a:spAutoFit/>
            </a:bodyPr>
            <a:lstStyle/>
            <a:p>
              <a:pPr marL="0" lvl="0" indent="0">
                <a:lnSpc>
                  <a:spcPts val="2760"/>
                </a:lnSpc>
              </a:pPr>
              <a:r>
                <a:rPr lang="en-US" sz="2300" dirty="0">
                  <a:solidFill>
                    <a:srgbClr val="A20E20"/>
                  </a:solidFill>
                  <a:latin typeface="Montserrat Semi-Bold"/>
                </a:rPr>
                <a:t>PRESENTED BY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txBody>
            <a:bodyPr/>
            <a:lstStyle/>
            <a:p>
              <a:endParaRPr lang="en-IN"/>
            </a:p>
          </p:txBody>
        </p:sp>
        <p:sp>
          <p:nvSpPr>
            <p:cNvPr id="7" name="TextBox 7"/>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2"/>
          <a:srcRect/>
          <a:stretch>
            <a:fillRect/>
          </a:stretch>
        </p:blipFill>
        <p:spPr>
          <a:xfrm>
            <a:off x="1028700" y="4477187"/>
            <a:ext cx="16356397" cy="3161119"/>
          </a:xfrm>
          <a:prstGeom prst="rect">
            <a:avLst/>
          </a:prstGeom>
        </p:spPr>
      </p:pic>
      <p:sp>
        <p:nvSpPr>
          <p:cNvPr id="9" name="TextBox 9"/>
          <p:cNvSpPr txBox="1"/>
          <p:nvPr/>
        </p:nvSpPr>
        <p:spPr>
          <a:xfrm>
            <a:off x="1028700" y="1028700"/>
            <a:ext cx="11787198"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Amazon Laptop Data</a:t>
            </a:r>
          </a:p>
        </p:txBody>
      </p:sp>
      <p:sp>
        <p:nvSpPr>
          <p:cNvPr id="10" name="TextBox 10"/>
          <p:cNvSpPr txBox="1"/>
          <p:nvPr/>
        </p:nvSpPr>
        <p:spPr>
          <a:xfrm>
            <a:off x="1028700" y="3212004"/>
            <a:ext cx="11787198" cy="771525"/>
          </a:xfrm>
          <a:prstGeom prst="rect">
            <a:avLst/>
          </a:prstGeom>
        </p:spPr>
        <p:txBody>
          <a:bodyPr lIns="0" tIns="0" rIns="0" bIns="0" rtlCol="0" anchor="t">
            <a:spAutoFit/>
          </a:bodyPr>
          <a:lstStyle/>
          <a:p>
            <a:pPr>
              <a:lnSpc>
                <a:spcPts val="6000"/>
              </a:lnSpc>
            </a:pPr>
            <a:r>
              <a:rPr lang="en-US" sz="5000">
                <a:solidFill>
                  <a:srgbClr val="AD2727"/>
                </a:solidFill>
                <a:latin typeface="TT Hoves"/>
              </a:rPr>
              <a:t>Sample data</a:t>
            </a:r>
          </a:p>
        </p:txBody>
      </p:sp>
      <p:sp>
        <p:nvSpPr>
          <p:cNvPr id="11" name="TextBox 11"/>
          <p:cNvSpPr txBox="1"/>
          <p:nvPr/>
        </p:nvSpPr>
        <p:spPr>
          <a:xfrm>
            <a:off x="16785061" y="9712228"/>
            <a:ext cx="187643"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txBody>
            <a:bodyPr/>
            <a:lstStyle/>
            <a:p>
              <a:endParaRPr lang="en-IN"/>
            </a:p>
          </p:txBody>
        </p:sp>
        <p:sp>
          <p:nvSpPr>
            <p:cNvPr id="7" name="TextBox 7"/>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2"/>
          <a:srcRect/>
          <a:stretch>
            <a:fillRect/>
          </a:stretch>
        </p:blipFill>
        <p:spPr>
          <a:xfrm>
            <a:off x="883872" y="3221521"/>
            <a:ext cx="8260128" cy="5782090"/>
          </a:xfrm>
          <a:prstGeom prst="rect">
            <a:avLst/>
          </a:prstGeom>
        </p:spPr>
      </p:pic>
      <p:pic>
        <p:nvPicPr>
          <p:cNvPr id="9" name="Picture 9"/>
          <p:cNvPicPr>
            <a:picLocks noChangeAspect="1"/>
          </p:cNvPicPr>
          <p:nvPr/>
        </p:nvPicPr>
        <p:blipFill>
          <a:blip r:embed="rId3"/>
          <a:srcRect/>
          <a:stretch>
            <a:fillRect/>
          </a:stretch>
        </p:blipFill>
        <p:spPr>
          <a:xfrm>
            <a:off x="8860274" y="3708203"/>
            <a:ext cx="8399026" cy="4808727"/>
          </a:xfrm>
          <a:prstGeom prst="rect">
            <a:avLst/>
          </a:prstGeom>
        </p:spPr>
      </p:pic>
      <p:sp>
        <p:nvSpPr>
          <p:cNvPr id="10" name="TextBox 10"/>
          <p:cNvSpPr txBox="1"/>
          <p:nvPr/>
        </p:nvSpPr>
        <p:spPr>
          <a:xfrm>
            <a:off x="1028700" y="1028700"/>
            <a:ext cx="11787198"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Amazon Laptop Data</a:t>
            </a:r>
          </a:p>
        </p:txBody>
      </p:sp>
      <p:sp>
        <p:nvSpPr>
          <p:cNvPr id="11" name="TextBox 11"/>
          <p:cNvSpPr txBox="1"/>
          <p:nvPr/>
        </p:nvSpPr>
        <p:spPr>
          <a:xfrm>
            <a:off x="16815064" y="9712228"/>
            <a:ext cx="127635"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txBody>
            <a:bodyPr/>
            <a:lstStyle/>
            <a:p>
              <a:endParaRPr lang="en-IN"/>
            </a:p>
          </p:txBody>
        </p:sp>
        <p:sp>
          <p:nvSpPr>
            <p:cNvPr id="7" name="TextBox 7"/>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6796014" y="9712228"/>
            <a:ext cx="165735"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12</a:t>
            </a:r>
          </a:p>
        </p:txBody>
      </p:sp>
      <p:grpSp>
        <p:nvGrpSpPr>
          <p:cNvPr id="9" name="Group 9"/>
          <p:cNvGrpSpPr/>
          <p:nvPr/>
        </p:nvGrpSpPr>
        <p:grpSpPr>
          <a:xfrm rot="-5400000">
            <a:off x="1218633" y="3782306"/>
            <a:ext cx="503887" cy="283803"/>
            <a:chOff x="0" y="0"/>
            <a:chExt cx="812800" cy="457791"/>
          </a:xfrm>
        </p:grpSpPr>
        <p:sp>
          <p:nvSpPr>
            <p:cNvPr id="10" name="Freeform 10"/>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IN"/>
            </a:p>
          </p:txBody>
        </p:sp>
        <p:sp>
          <p:nvSpPr>
            <p:cNvPr id="11" name="TextBox 11"/>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a:p>
          </p:txBody>
        </p:sp>
      </p:grpSp>
      <p:sp>
        <p:nvSpPr>
          <p:cNvPr id="12" name="TextBox 12"/>
          <p:cNvSpPr txBox="1"/>
          <p:nvPr/>
        </p:nvSpPr>
        <p:spPr>
          <a:xfrm>
            <a:off x="1886675" y="3562845"/>
            <a:ext cx="8598813" cy="613307"/>
          </a:xfrm>
          <a:prstGeom prst="rect">
            <a:avLst/>
          </a:prstGeom>
        </p:spPr>
        <p:txBody>
          <a:bodyPr lIns="0" tIns="0" rIns="0" bIns="0" rtlCol="0" anchor="t">
            <a:spAutoFit/>
          </a:bodyPr>
          <a:lstStyle/>
          <a:p>
            <a:pPr>
              <a:lnSpc>
                <a:spcPts val="5045"/>
              </a:lnSpc>
            </a:pPr>
            <a:r>
              <a:rPr lang="en-US" sz="3604">
                <a:solidFill>
                  <a:srgbClr val="2A2E3A"/>
                </a:solidFill>
                <a:latin typeface="TT Hoves"/>
              </a:rPr>
              <a:t>Fill nan values in Rating column with 0</a:t>
            </a:r>
          </a:p>
        </p:txBody>
      </p:sp>
      <p:grpSp>
        <p:nvGrpSpPr>
          <p:cNvPr id="13" name="Group 13"/>
          <p:cNvGrpSpPr/>
          <p:nvPr/>
        </p:nvGrpSpPr>
        <p:grpSpPr>
          <a:xfrm rot="-5400000">
            <a:off x="1218633" y="4833763"/>
            <a:ext cx="503887" cy="283803"/>
            <a:chOff x="0" y="0"/>
            <a:chExt cx="812800" cy="457791"/>
          </a:xfrm>
        </p:grpSpPr>
        <p:sp>
          <p:nvSpPr>
            <p:cNvPr id="14" name="Freeform 14"/>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IN"/>
            </a:p>
          </p:txBody>
        </p:sp>
        <p:sp>
          <p:nvSpPr>
            <p:cNvPr id="15" name="TextBox 15"/>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a:p>
          </p:txBody>
        </p:sp>
      </p:grpSp>
      <p:sp>
        <p:nvSpPr>
          <p:cNvPr id="16" name="TextBox 16"/>
          <p:cNvSpPr txBox="1"/>
          <p:nvPr/>
        </p:nvSpPr>
        <p:spPr>
          <a:xfrm>
            <a:off x="1886675" y="4614301"/>
            <a:ext cx="10560343" cy="613307"/>
          </a:xfrm>
          <a:prstGeom prst="rect">
            <a:avLst/>
          </a:prstGeom>
        </p:spPr>
        <p:txBody>
          <a:bodyPr lIns="0" tIns="0" rIns="0" bIns="0" rtlCol="0" anchor="t">
            <a:spAutoFit/>
          </a:bodyPr>
          <a:lstStyle/>
          <a:p>
            <a:pPr>
              <a:lnSpc>
                <a:spcPts val="5045"/>
              </a:lnSpc>
            </a:pPr>
            <a:r>
              <a:rPr lang="en-US" sz="3604">
                <a:solidFill>
                  <a:srgbClr val="2A2E3A"/>
                </a:solidFill>
                <a:latin typeface="TT Hoves"/>
              </a:rPr>
              <a:t>Drop rows with nan values in other columns</a:t>
            </a:r>
          </a:p>
        </p:txBody>
      </p:sp>
      <p:sp>
        <p:nvSpPr>
          <p:cNvPr id="17" name="TextBox 17"/>
          <p:cNvSpPr txBox="1"/>
          <p:nvPr/>
        </p:nvSpPr>
        <p:spPr>
          <a:xfrm>
            <a:off x="1028700" y="1028700"/>
            <a:ext cx="11787198"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Data Cleaning</a:t>
            </a:r>
          </a:p>
        </p:txBody>
      </p:sp>
      <p:grpSp>
        <p:nvGrpSpPr>
          <p:cNvPr id="18" name="Group 18"/>
          <p:cNvGrpSpPr/>
          <p:nvPr/>
        </p:nvGrpSpPr>
        <p:grpSpPr>
          <a:xfrm rot="-5400000">
            <a:off x="1218633" y="5894957"/>
            <a:ext cx="503887" cy="283803"/>
            <a:chOff x="0" y="0"/>
            <a:chExt cx="812800" cy="457791"/>
          </a:xfrm>
        </p:grpSpPr>
        <p:sp>
          <p:nvSpPr>
            <p:cNvPr id="19" name="Freeform 19"/>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IN"/>
            </a:p>
          </p:txBody>
        </p:sp>
        <p:sp>
          <p:nvSpPr>
            <p:cNvPr id="20" name="TextBox 20"/>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a:p>
          </p:txBody>
        </p:sp>
      </p:grpSp>
      <p:sp>
        <p:nvSpPr>
          <p:cNvPr id="21" name="TextBox 21"/>
          <p:cNvSpPr txBox="1"/>
          <p:nvPr/>
        </p:nvSpPr>
        <p:spPr>
          <a:xfrm>
            <a:off x="1886675" y="5675495"/>
            <a:ext cx="14505198" cy="613307"/>
          </a:xfrm>
          <a:prstGeom prst="rect">
            <a:avLst/>
          </a:prstGeom>
        </p:spPr>
        <p:txBody>
          <a:bodyPr lIns="0" tIns="0" rIns="0" bIns="0" rtlCol="0" anchor="t">
            <a:spAutoFit/>
          </a:bodyPr>
          <a:lstStyle/>
          <a:p>
            <a:pPr>
              <a:lnSpc>
                <a:spcPts val="5045"/>
              </a:lnSpc>
            </a:pPr>
            <a:r>
              <a:rPr lang="en-US" sz="3604">
                <a:solidFill>
                  <a:srgbClr val="2A2E3A"/>
                </a:solidFill>
                <a:latin typeface="TT Hoves"/>
              </a:rPr>
              <a:t>Converted data in RAM and Disk_Size column to numeric values</a:t>
            </a:r>
          </a:p>
        </p:txBody>
      </p:sp>
      <p:grpSp>
        <p:nvGrpSpPr>
          <p:cNvPr id="22" name="Group 22"/>
          <p:cNvGrpSpPr/>
          <p:nvPr/>
        </p:nvGrpSpPr>
        <p:grpSpPr>
          <a:xfrm rot="-5400000">
            <a:off x="1218633" y="6946414"/>
            <a:ext cx="503887" cy="283803"/>
            <a:chOff x="0" y="0"/>
            <a:chExt cx="812800" cy="457791"/>
          </a:xfrm>
        </p:grpSpPr>
        <p:sp>
          <p:nvSpPr>
            <p:cNvPr id="23" name="Freeform 23"/>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IN"/>
            </a:p>
          </p:txBody>
        </p:sp>
        <p:sp>
          <p:nvSpPr>
            <p:cNvPr id="24" name="TextBox 24"/>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a:p>
          </p:txBody>
        </p:sp>
      </p:grpSp>
      <p:sp>
        <p:nvSpPr>
          <p:cNvPr id="25" name="TextBox 25"/>
          <p:cNvSpPr txBox="1"/>
          <p:nvPr/>
        </p:nvSpPr>
        <p:spPr>
          <a:xfrm>
            <a:off x="1886675" y="6726952"/>
            <a:ext cx="14505198" cy="613307"/>
          </a:xfrm>
          <a:prstGeom prst="rect">
            <a:avLst/>
          </a:prstGeom>
        </p:spPr>
        <p:txBody>
          <a:bodyPr lIns="0" tIns="0" rIns="0" bIns="0" rtlCol="0" anchor="t">
            <a:spAutoFit/>
          </a:bodyPr>
          <a:lstStyle/>
          <a:p>
            <a:pPr>
              <a:lnSpc>
                <a:spcPts val="5045"/>
              </a:lnSpc>
            </a:pPr>
            <a:r>
              <a:rPr lang="en-US" sz="3604">
                <a:solidFill>
                  <a:srgbClr val="2A2E3A"/>
                </a:solidFill>
                <a:latin typeface="TT Hoves"/>
              </a:rPr>
              <a:t>Removed duplicate rows</a:t>
            </a:r>
          </a:p>
        </p:txBody>
      </p:sp>
      <p:grpSp>
        <p:nvGrpSpPr>
          <p:cNvPr id="26" name="Group 26"/>
          <p:cNvGrpSpPr/>
          <p:nvPr/>
        </p:nvGrpSpPr>
        <p:grpSpPr>
          <a:xfrm rot="-5400000">
            <a:off x="1218633" y="7997870"/>
            <a:ext cx="503887" cy="283803"/>
            <a:chOff x="0" y="0"/>
            <a:chExt cx="812800" cy="457791"/>
          </a:xfrm>
        </p:grpSpPr>
        <p:sp>
          <p:nvSpPr>
            <p:cNvPr id="27" name="Freeform 27"/>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IN"/>
            </a:p>
          </p:txBody>
        </p:sp>
        <p:sp>
          <p:nvSpPr>
            <p:cNvPr id="28" name="TextBox 28"/>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a:p>
          </p:txBody>
        </p:sp>
      </p:grpSp>
      <p:sp>
        <p:nvSpPr>
          <p:cNvPr id="29" name="TextBox 29"/>
          <p:cNvSpPr txBox="1"/>
          <p:nvPr/>
        </p:nvSpPr>
        <p:spPr>
          <a:xfrm>
            <a:off x="1886675" y="7778409"/>
            <a:ext cx="8598813" cy="613307"/>
          </a:xfrm>
          <a:prstGeom prst="rect">
            <a:avLst/>
          </a:prstGeom>
        </p:spPr>
        <p:txBody>
          <a:bodyPr lIns="0" tIns="0" rIns="0" bIns="0" rtlCol="0" anchor="t">
            <a:spAutoFit/>
          </a:bodyPr>
          <a:lstStyle/>
          <a:p>
            <a:pPr>
              <a:lnSpc>
                <a:spcPts val="5045"/>
              </a:lnSpc>
            </a:pPr>
            <a:r>
              <a:rPr lang="en-US" sz="3604">
                <a:solidFill>
                  <a:srgbClr val="2A2E3A"/>
                </a:solidFill>
                <a:latin typeface="TT Hoves"/>
              </a:rPr>
              <a:t>Removed irrelevant Columns/Features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532837"/>
            <a:ext cx="8861524" cy="1421563"/>
            <a:chOff x="0" y="0"/>
            <a:chExt cx="11815365" cy="1895417"/>
          </a:xfrm>
        </p:grpSpPr>
        <p:sp>
          <p:nvSpPr>
            <p:cNvPr id="3" name="TextBox 3"/>
            <p:cNvSpPr txBox="1"/>
            <p:nvPr/>
          </p:nvSpPr>
          <p:spPr>
            <a:xfrm>
              <a:off x="0" y="0"/>
              <a:ext cx="11815365" cy="1054100"/>
            </a:xfrm>
            <a:prstGeom prst="rect">
              <a:avLst/>
            </a:prstGeom>
          </p:spPr>
          <p:txBody>
            <a:bodyPr lIns="0" tIns="0" rIns="0" bIns="0" rtlCol="0" anchor="t">
              <a:spAutoFit/>
            </a:bodyPr>
            <a:lstStyle/>
            <a:p>
              <a:pPr>
                <a:lnSpc>
                  <a:spcPts val="6250"/>
                </a:lnSpc>
              </a:pPr>
              <a:r>
                <a:rPr lang="en-US" sz="5208">
                  <a:solidFill>
                    <a:srgbClr val="A20E20"/>
                  </a:solidFill>
                  <a:latin typeface="TT Hoves"/>
                </a:rPr>
                <a:t>Matplotlib and Seaborn</a:t>
              </a:r>
            </a:p>
          </p:txBody>
        </p:sp>
        <p:sp>
          <p:nvSpPr>
            <p:cNvPr id="4" name="TextBox 4"/>
            <p:cNvSpPr txBox="1"/>
            <p:nvPr/>
          </p:nvSpPr>
          <p:spPr>
            <a:xfrm>
              <a:off x="0" y="1232252"/>
              <a:ext cx="11815365" cy="663165"/>
            </a:xfrm>
            <a:prstGeom prst="rect">
              <a:avLst/>
            </a:prstGeom>
          </p:spPr>
          <p:txBody>
            <a:bodyPr lIns="0" tIns="0" rIns="0" bIns="0" rtlCol="0" anchor="t">
              <a:spAutoFit/>
            </a:bodyPr>
            <a:lstStyle/>
            <a:p>
              <a:pPr algn="l">
                <a:lnSpc>
                  <a:spcPts val="4211"/>
                </a:lnSpc>
              </a:pPr>
              <a:r>
                <a:rPr lang="en-US" sz="3008">
                  <a:solidFill>
                    <a:srgbClr val="2A2E3A"/>
                  </a:solidFill>
                  <a:latin typeface="TT Hoves"/>
                </a:rPr>
                <a:t>Open-source data visualization in Python</a:t>
              </a:r>
            </a:p>
          </p:txBody>
        </p:sp>
      </p:grpSp>
      <p:grpSp>
        <p:nvGrpSpPr>
          <p:cNvPr id="5" name="Group 5"/>
          <p:cNvGrpSpPr/>
          <p:nvPr/>
        </p:nvGrpSpPr>
        <p:grpSpPr>
          <a:xfrm>
            <a:off x="1028700" y="4972843"/>
            <a:ext cx="8787732" cy="4996560"/>
            <a:chOff x="0" y="0"/>
            <a:chExt cx="2314464" cy="1315967"/>
          </a:xfrm>
        </p:grpSpPr>
        <p:sp>
          <p:nvSpPr>
            <p:cNvPr id="6" name="Freeform 6"/>
            <p:cNvSpPr/>
            <p:nvPr/>
          </p:nvSpPr>
          <p:spPr>
            <a:xfrm>
              <a:off x="0" y="0"/>
              <a:ext cx="2314465" cy="1315967"/>
            </a:xfrm>
            <a:custGeom>
              <a:avLst/>
              <a:gdLst/>
              <a:ahLst/>
              <a:cxnLst/>
              <a:rect l="l" t="t" r="r" b="b"/>
              <a:pathLst>
                <a:path w="2314465" h="1315967">
                  <a:moveTo>
                    <a:pt x="0" y="0"/>
                  </a:moveTo>
                  <a:lnTo>
                    <a:pt x="2314465" y="0"/>
                  </a:lnTo>
                  <a:lnTo>
                    <a:pt x="2314465" y="1315967"/>
                  </a:lnTo>
                  <a:lnTo>
                    <a:pt x="0" y="1315967"/>
                  </a:lnTo>
                  <a:close/>
                </a:path>
              </a:pathLst>
            </a:custGeom>
            <a:solidFill>
              <a:srgbClr val="E4E4E4"/>
            </a:solidFill>
            <a:ln w="9525">
              <a:solidFill>
                <a:srgbClr val="2A2E3A"/>
              </a:solidFill>
            </a:ln>
          </p:spPr>
          <p:txBody>
            <a:bodyPr/>
            <a:lstStyle/>
            <a:p>
              <a:endParaRPr lang="en-IN"/>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699624" y="5614549"/>
            <a:ext cx="7437025" cy="3627469"/>
            <a:chOff x="0" y="0"/>
            <a:chExt cx="9916034" cy="4836626"/>
          </a:xfrm>
        </p:grpSpPr>
        <p:sp>
          <p:nvSpPr>
            <p:cNvPr id="9" name="TextBox 9"/>
            <p:cNvSpPr txBox="1"/>
            <p:nvPr/>
          </p:nvSpPr>
          <p:spPr>
            <a:xfrm>
              <a:off x="1130027" y="4462544"/>
              <a:ext cx="731119" cy="374082"/>
            </a:xfrm>
            <a:prstGeom prst="rect">
              <a:avLst/>
            </a:prstGeom>
          </p:spPr>
          <p:txBody>
            <a:bodyPr lIns="0" tIns="0" rIns="0" bIns="0" rtlCol="0" anchor="t">
              <a:spAutoFit/>
            </a:bodyPr>
            <a:lstStyle/>
            <a:p>
              <a:pPr algn="ctr">
                <a:lnSpc>
                  <a:spcPts val="2380"/>
                </a:lnSpc>
              </a:pPr>
              <a:r>
                <a:rPr lang="en-US" sz="1700">
                  <a:solidFill>
                    <a:srgbClr val="2A2E3A"/>
                  </a:solidFill>
                  <a:latin typeface="TT Hoves"/>
                </a:rPr>
                <a:t>Item 1</a:t>
              </a:r>
            </a:p>
          </p:txBody>
        </p:sp>
        <p:sp>
          <p:nvSpPr>
            <p:cNvPr id="10" name="TextBox 10"/>
            <p:cNvSpPr txBox="1"/>
            <p:nvPr/>
          </p:nvSpPr>
          <p:spPr>
            <a:xfrm>
              <a:off x="2972433" y="4462544"/>
              <a:ext cx="788728" cy="374082"/>
            </a:xfrm>
            <a:prstGeom prst="rect">
              <a:avLst/>
            </a:prstGeom>
          </p:spPr>
          <p:txBody>
            <a:bodyPr lIns="0" tIns="0" rIns="0" bIns="0" rtlCol="0" anchor="t">
              <a:spAutoFit/>
            </a:bodyPr>
            <a:lstStyle/>
            <a:p>
              <a:pPr algn="ctr">
                <a:lnSpc>
                  <a:spcPts val="2380"/>
                </a:lnSpc>
              </a:pPr>
              <a:r>
                <a:rPr lang="en-US" sz="1700">
                  <a:solidFill>
                    <a:srgbClr val="2A2E3A"/>
                  </a:solidFill>
                  <a:latin typeface="TT Hoves"/>
                </a:rPr>
                <a:t>Item 2</a:t>
              </a:r>
            </a:p>
          </p:txBody>
        </p:sp>
        <p:sp>
          <p:nvSpPr>
            <p:cNvPr id="11" name="TextBox 11"/>
            <p:cNvSpPr txBox="1"/>
            <p:nvPr/>
          </p:nvSpPr>
          <p:spPr>
            <a:xfrm>
              <a:off x="4841540" y="4462544"/>
              <a:ext cx="792936" cy="374082"/>
            </a:xfrm>
            <a:prstGeom prst="rect">
              <a:avLst/>
            </a:prstGeom>
          </p:spPr>
          <p:txBody>
            <a:bodyPr lIns="0" tIns="0" rIns="0" bIns="0" rtlCol="0" anchor="t">
              <a:spAutoFit/>
            </a:bodyPr>
            <a:lstStyle/>
            <a:p>
              <a:pPr algn="ctr">
                <a:lnSpc>
                  <a:spcPts val="2380"/>
                </a:lnSpc>
              </a:pPr>
              <a:r>
                <a:rPr lang="en-US" sz="1700">
                  <a:solidFill>
                    <a:srgbClr val="2A2E3A"/>
                  </a:solidFill>
                  <a:latin typeface="TT Hoves"/>
                </a:rPr>
                <a:t>Item 3</a:t>
              </a:r>
            </a:p>
          </p:txBody>
        </p:sp>
        <p:sp>
          <p:nvSpPr>
            <p:cNvPr id="12" name="TextBox 12"/>
            <p:cNvSpPr txBox="1"/>
            <p:nvPr/>
          </p:nvSpPr>
          <p:spPr>
            <a:xfrm>
              <a:off x="6714126" y="4462544"/>
              <a:ext cx="790185" cy="374082"/>
            </a:xfrm>
            <a:prstGeom prst="rect">
              <a:avLst/>
            </a:prstGeom>
          </p:spPr>
          <p:txBody>
            <a:bodyPr lIns="0" tIns="0" rIns="0" bIns="0" rtlCol="0" anchor="t">
              <a:spAutoFit/>
            </a:bodyPr>
            <a:lstStyle/>
            <a:p>
              <a:pPr algn="ctr">
                <a:lnSpc>
                  <a:spcPts val="2380"/>
                </a:lnSpc>
              </a:pPr>
              <a:r>
                <a:rPr lang="en-US" sz="1700">
                  <a:solidFill>
                    <a:srgbClr val="2A2E3A"/>
                  </a:solidFill>
                  <a:latin typeface="TT Hoves"/>
                </a:rPr>
                <a:t>Item 4</a:t>
              </a:r>
            </a:p>
          </p:txBody>
        </p:sp>
        <p:sp>
          <p:nvSpPr>
            <p:cNvPr id="13" name="TextBox 13"/>
            <p:cNvSpPr txBox="1"/>
            <p:nvPr/>
          </p:nvSpPr>
          <p:spPr>
            <a:xfrm>
              <a:off x="8581776" y="4462544"/>
              <a:ext cx="797305" cy="374082"/>
            </a:xfrm>
            <a:prstGeom prst="rect">
              <a:avLst/>
            </a:prstGeom>
          </p:spPr>
          <p:txBody>
            <a:bodyPr lIns="0" tIns="0" rIns="0" bIns="0" rtlCol="0" anchor="t">
              <a:spAutoFit/>
            </a:bodyPr>
            <a:lstStyle/>
            <a:p>
              <a:pPr algn="ctr">
                <a:lnSpc>
                  <a:spcPts val="2380"/>
                </a:lnSpc>
              </a:pPr>
              <a:r>
                <a:rPr lang="en-US" sz="1700">
                  <a:solidFill>
                    <a:srgbClr val="2A2E3A"/>
                  </a:solidFill>
                  <a:latin typeface="TT Hoves"/>
                </a:rPr>
                <a:t>Item 5</a:t>
              </a:r>
            </a:p>
          </p:txBody>
        </p:sp>
        <p:grpSp>
          <p:nvGrpSpPr>
            <p:cNvPr id="14" name="Group 14"/>
            <p:cNvGrpSpPr>
              <a:grpSpLocks noChangeAspect="1"/>
            </p:cNvGrpSpPr>
            <p:nvPr/>
          </p:nvGrpSpPr>
          <p:grpSpPr>
            <a:xfrm>
              <a:off x="559982" y="167991"/>
              <a:ext cx="9356052" cy="4188720"/>
              <a:chOff x="0" y="0"/>
              <a:chExt cx="11472931" cy="5136450"/>
            </a:xfrm>
          </p:grpSpPr>
          <p:sp>
            <p:nvSpPr>
              <p:cNvPr id="15" name="Freeform 15"/>
              <p:cNvSpPr/>
              <p:nvPr/>
            </p:nvSpPr>
            <p:spPr>
              <a:xfrm>
                <a:off x="0" y="-6350"/>
                <a:ext cx="11472931" cy="12700"/>
              </a:xfrm>
              <a:custGeom>
                <a:avLst/>
                <a:gdLst/>
                <a:ahLst/>
                <a:cxnLst/>
                <a:rect l="l" t="t" r="r" b="b"/>
                <a:pathLst>
                  <a:path w="11472931" h="12700">
                    <a:moveTo>
                      <a:pt x="0" y="0"/>
                    </a:moveTo>
                    <a:lnTo>
                      <a:pt x="11472931" y="0"/>
                    </a:lnTo>
                    <a:lnTo>
                      <a:pt x="11472931" y="12700"/>
                    </a:lnTo>
                    <a:lnTo>
                      <a:pt x="0" y="12700"/>
                    </a:lnTo>
                    <a:close/>
                  </a:path>
                </a:pathLst>
              </a:custGeom>
              <a:solidFill>
                <a:srgbClr val="2A2E3A">
                  <a:alpha val="24706"/>
                </a:srgbClr>
              </a:solidFill>
            </p:spPr>
            <p:txBody>
              <a:bodyPr/>
              <a:lstStyle/>
              <a:p>
                <a:endParaRPr lang="en-IN"/>
              </a:p>
            </p:txBody>
          </p:sp>
          <p:sp>
            <p:nvSpPr>
              <p:cNvPr id="16" name="Freeform 16"/>
              <p:cNvSpPr/>
              <p:nvPr/>
            </p:nvSpPr>
            <p:spPr>
              <a:xfrm>
                <a:off x="0" y="1020940"/>
                <a:ext cx="11472931" cy="12700"/>
              </a:xfrm>
              <a:custGeom>
                <a:avLst/>
                <a:gdLst/>
                <a:ahLst/>
                <a:cxnLst/>
                <a:rect l="l" t="t" r="r" b="b"/>
                <a:pathLst>
                  <a:path w="11472931" h="12700">
                    <a:moveTo>
                      <a:pt x="0" y="0"/>
                    </a:moveTo>
                    <a:lnTo>
                      <a:pt x="11472931" y="0"/>
                    </a:lnTo>
                    <a:lnTo>
                      <a:pt x="11472931" y="12700"/>
                    </a:lnTo>
                    <a:lnTo>
                      <a:pt x="0" y="12700"/>
                    </a:lnTo>
                    <a:close/>
                  </a:path>
                </a:pathLst>
              </a:custGeom>
              <a:solidFill>
                <a:srgbClr val="2A2E3A">
                  <a:alpha val="24706"/>
                </a:srgbClr>
              </a:solidFill>
            </p:spPr>
            <p:txBody>
              <a:bodyPr/>
              <a:lstStyle/>
              <a:p>
                <a:endParaRPr lang="en-IN"/>
              </a:p>
            </p:txBody>
          </p:sp>
          <p:sp>
            <p:nvSpPr>
              <p:cNvPr id="17" name="Freeform 17"/>
              <p:cNvSpPr/>
              <p:nvPr/>
            </p:nvSpPr>
            <p:spPr>
              <a:xfrm>
                <a:off x="0" y="2048230"/>
                <a:ext cx="11472931" cy="12700"/>
              </a:xfrm>
              <a:custGeom>
                <a:avLst/>
                <a:gdLst/>
                <a:ahLst/>
                <a:cxnLst/>
                <a:rect l="l" t="t" r="r" b="b"/>
                <a:pathLst>
                  <a:path w="11472931" h="12700">
                    <a:moveTo>
                      <a:pt x="0" y="0"/>
                    </a:moveTo>
                    <a:lnTo>
                      <a:pt x="11472931" y="0"/>
                    </a:lnTo>
                    <a:lnTo>
                      <a:pt x="11472931" y="12700"/>
                    </a:lnTo>
                    <a:lnTo>
                      <a:pt x="0" y="12700"/>
                    </a:lnTo>
                    <a:close/>
                  </a:path>
                </a:pathLst>
              </a:custGeom>
              <a:solidFill>
                <a:srgbClr val="2A2E3A">
                  <a:alpha val="24706"/>
                </a:srgbClr>
              </a:solidFill>
            </p:spPr>
            <p:txBody>
              <a:bodyPr/>
              <a:lstStyle/>
              <a:p>
                <a:endParaRPr lang="en-IN"/>
              </a:p>
            </p:txBody>
          </p:sp>
          <p:sp>
            <p:nvSpPr>
              <p:cNvPr id="18" name="Freeform 18"/>
              <p:cNvSpPr/>
              <p:nvPr/>
            </p:nvSpPr>
            <p:spPr>
              <a:xfrm>
                <a:off x="0" y="3075520"/>
                <a:ext cx="11472931" cy="12700"/>
              </a:xfrm>
              <a:custGeom>
                <a:avLst/>
                <a:gdLst/>
                <a:ahLst/>
                <a:cxnLst/>
                <a:rect l="l" t="t" r="r" b="b"/>
                <a:pathLst>
                  <a:path w="11472931" h="12700">
                    <a:moveTo>
                      <a:pt x="0" y="0"/>
                    </a:moveTo>
                    <a:lnTo>
                      <a:pt x="11472931" y="0"/>
                    </a:lnTo>
                    <a:lnTo>
                      <a:pt x="11472931" y="12700"/>
                    </a:lnTo>
                    <a:lnTo>
                      <a:pt x="0" y="12700"/>
                    </a:lnTo>
                    <a:close/>
                  </a:path>
                </a:pathLst>
              </a:custGeom>
              <a:solidFill>
                <a:srgbClr val="2A2E3A">
                  <a:alpha val="24706"/>
                </a:srgbClr>
              </a:solidFill>
            </p:spPr>
            <p:txBody>
              <a:bodyPr/>
              <a:lstStyle/>
              <a:p>
                <a:endParaRPr lang="en-IN"/>
              </a:p>
            </p:txBody>
          </p:sp>
          <p:sp>
            <p:nvSpPr>
              <p:cNvPr id="19" name="Freeform 19"/>
              <p:cNvSpPr/>
              <p:nvPr/>
            </p:nvSpPr>
            <p:spPr>
              <a:xfrm>
                <a:off x="0" y="4102810"/>
                <a:ext cx="11472931" cy="12700"/>
              </a:xfrm>
              <a:custGeom>
                <a:avLst/>
                <a:gdLst/>
                <a:ahLst/>
                <a:cxnLst/>
                <a:rect l="l" t="t" r="r" b="b"/>
                <a:pathLst>
                  <a:path w="11472931" h="12700">
                    <a:moveTo>
                      <a:pt x="0" y="0"/>
                    </a:moveTo>
                    <a:lnTo>
                      <a:pt x="11472931" y="0"/>
                    </a:lnTo>
                    <a:lnTo>
                      <a:pt x="11472931" y="12700"/>
                    </a:lnTo>
                    <a:lnTo>
                      <a:pt x="0" y="12700"/>
                    </a:lnTo>
                    <a:close/>
                  </a:path>
                </a:pathLst>
              </a:custGeom>
              <a:solidFill>
                <a:srgbClr val="2A2E3A">
                  <a:alpha val="24706"/>
                </a:srgbClr>
              </a:solidFill>
            </p:spPr>
            <p:txBody>
              <a:bodyPr/>
              <a:lstStyle/>
              <a:p>
                <a:endParaRPr lang="en-IN"/>
              </a:p>
            </p:txBody>
          </p:sp>
          <p:sp>
            <p:nvSpPr>
              <p:cNvPr id="20" name="Freeform 20"/>
              <p:cNvSpPr/>
              <p:nvPr/>
            </p:nvSpPr>
            <p:spPr>
              <a:xfrm>
                <a:off x="0" y="5130100"/>
                <a:ext cx="11472931" cy="12700"/>
              </a:xfrm>
              <a:custGeom>
                <a:avLst/>
                <a:gdLst/>
                <a:ahLst/>
                <a:cxnLst/>
                <a:rect l="l" t="t" r="r" b="b"/>
                <a:pathLst>
                  <a:path w="11472931" h="12700">
                    <a:moveTo>
                      <a:pt x="0" y="0"/>
                    </a:moveTo>
                    <a:lnTo>
                      <a:pt x="11472931" y="0"/>
                    </a:lnTo>
                    <a:lnTo>
                      <a:pt x="11472931" y="12700"/>
                    </a:lnTo>
                    <a:lnTo>
                      <a:pt x="0" y="12700"/>
                    </a:lnTo>
                    <a:close/>
                  </a:path>
                </a:pathLst>
              </a:custGeom>
              <a:solidFill>
                <a:srgbClr val="2A2E3A">
                  <a:alpha val="60000"/>
                </a:srgbClr>
              </a:solidFill>
            </p:spPr>
            <p:txBody>
              <a:bodyPr/>
              <a:lstStyle/>
              <a:p>
                <a:endParaRPr lang="en-IN"/>
              </a:p>
            </p:txBody>
          </p:sp>
        </p:grpSp>
        <p:sp>
          <p:nvSpPr>
            <p:cNvPr id="21" name="TextBox 21"/>
            <p:cNvSpPr txBox="1"/>
            <p:nvPr/>
          </p:nvSpPr>
          <p:spPr>
            <a:xfrm>
              <a:off x="0" y="-38100"/>
              <a:ext cx="416049" cy="374082"/>
            </a:xfrm>
            <a:prstGeom prst="rect">
              <a:avLst/>
            </a:prstGeom>
          </p:spPr>
          <p:txBody>
            <a:bodyPr lIns="0" tIns="0" rIns="0" bIns="0" rtlCol="0" anchor="t">
              <a:spAutoFit/>
            </a:bodyPr>
            <a:lstStyle/>
            <a:p>
              <a:pPr algn="r">
                <a:lnSpc>
                  <a:spcPts val="2380"/>
                </a:lnSpc>
              </a:pPr>
              <a:r>
                <a:rPr lang="en-US" sz="1700">
                  <a:solidFill>
                    <a:srgbClr val="2A2E3A"/>
                  </a:solidFill>
                  <a:latin typeface="TT Hoves"/>
                </a:rPr>
                <a:t>50 </a:t>
              </a:r>
            </a:p>
          </p:txBody>
        </p:sp>
        <p:sp>
          <p:nvSpPr>
            <p:cNvPr id="22" name="TextBox 22"/>
            <p:cNvSpPr txBox="1"/>
            <p:nvPr/>
          </p:nvSpPr>
          <p:spPr>
            <a:xfrm>
              <a:off x="7120" y="799644"/>
              <a:ext cx="408928" cy="374082"/>
            </a:xfrm>
            <a:prstGeom prst="rect">
              <a:avLst/>
            </a:prstGeom>
          </p:spPr>
          <p:txBody>
            <a:bodyPr lIns="0" tIns="0" rIns="0" bIns="0" rtlCol="0" anchor="t">
              <a:spAutoFit/>
            </a:bodyPr>
            <a:lstStyle/>
            <a:p>
              <a:pPr algn="r">
                <a:lnSpc>
                  <a:spcPts val="2380"/>
                </a:lnSpc>
              </a:pPr>
              <a:r>
                <a:rPr lang="en-US" sz="1700">
                  <a:solidFill>
                    <a:srgbClr val="2A2E3A"/>
                  </a:solidFill>
                  <a:latin typeface="TT Hoves"/>
                </a:rPr>
                <a:t>40 </a:t>
              </a:r>
            </a:p>
          </p:txBody>
        </p:sp>
        <p:sp>
          <p:nvSpPr>
            <p:cNvPr id="23" name="TextBox 23"/>
            <p:cNvSpPr txBox="1"/>
            <p:nvPr/>
          </p:nvSpPr>
          <p:spPr>
            <a:xfrm>
              <a:off x="4207" y="1637388"/>
              <a:ext cx="411841" cy="374082"/>
            </a:xfrm>
            <a:prstGeom prst="rect">
              <a:avLst/>
            </a:prstGeom>
          </p:spPr>
          <p:txBody>
            <a:bodyPr lIns="0" tIns="0" rIns="0" bIns="0" rtlCol="0" anchor="t">
              <a:spAutoFit/>
            </a:bodyPr>
            <a:lstStyle/>
            <a:p>
              <a:pPr algn="r">
                <a:lnSpc>
                  <a:spcPts val="2380"/>
                </a:lnSpc>
              </a:pPr>
              <a:r>
                <a:rPr lang="en-US" sz="1700">
                  <a:solidFill>
                    <a:srgbClr val="2A2E3A"/>
                  </a:solidFill>
                  <a:latin typeface="TT Hoves"/>
                </a:rPr>
                <a:t>30 </a:t>
              </a:r>
            </a:p>
          </p:txBody>
        </p:sp>
        <p:sp>
          <p:nvSpPr>
            <p:cNvPr id="24" name="TextBox 24"/>
            <p:cNvSpPr txBox="1"/>
            <p:nvPr/>
          </p:nvSpPr>
          <p:spPr>
            <a:xfrm>
              <a:off x="8577" y="2475132"/>
              <a:ext cx="407472" cy="374082"/>
            </a:xfrm>
            <a:prstGeom prst="rect">
              <a:avLst/>
            </a:prstGeom>
          </p:spPr>
          <p:txBody>
            <a:bodyPr lIns="0" tIns="0" rIns="0" bIns="0" rtlCol="0" anchor="t">
              <a:spAutoFit/>
            </a:bodyPr>
            <a:lstStyle/>
            <a:p>
              <a:pPr algn="r">
                <a:lnSpc>
                  <a:spcPts val="2380"/>
                </a:lnSpc>
              </a:pPr>
              <a:r>
                <a:rPr lang="en-US" sz="1700">
                  <a:solidFill>
                    <a:srgbClr val="2A2E3A"/>
                  </a:solidFill>
                  <a:latin typeface="TT Hoves"/>
                </a:rPr>
                <a:t>20 </a:t>
              </a:r>
            </a:p>
          </p:txBody>
        </p:sp>
        <p:sp>
          <p:nvSpPr>
            <p:cNvPr id="25" name="TextBox 25"/>
            <p:cNvSpPr txBox="1"/>
            <p:nvPr/>
          </p:nvSpPr>
          <p:spPr>
            <a:xfrm>
              <a:off x="66186" y="3312876"/>
              <a:ext cx="349863" cy="374082"/>
            </a:xfrm>
            <a:prstGeom prst="rect">
              <a:avLst/>
            </a:prstGeom>
          </p:spPr>
          <p:txBody>
            <a:bodyPr lIns="0" tIns="0" rIns="0" bIns="0" rtlCol="0" anchor="t">
              <a:spAutoFit/>
            </a:bodyPr>
            <a:lstStyle/>
            <a:p>
              <a:pPr algn="r">
                <a:lnSpc>
                  <a:spcPts val="2380"/>
                </a:lnSpc>
              </a:pPr>
              <a:r>
                <a:rPr lang="en-US" sz="1700">
                  <a:solidFill>
                    <a:srgbClr val="2A2E3A"/>
                  </a:solidFill>
                  <a:latin typeface="TT Hoves"/>
                </a:rPr>
                <a:t>10 </a:t>
              </a:r>
            </a:p>
          </p:txBody>
        </p:sp>
        <p:sp>
          <p:nvSpPr>
            <p:cNvPr id="26" name="TextBox 26"/>
            <p:cNvSpPr txBox="1"/>
            <p:nvPr/>
          </p:nvSpPr>
          <p:spPr>
            <a:xfrm>
              <a:off x="162471" y="4150620"/>
              <a:ext cx="253578" cy="374082"/>
            </a:xfrm>
            <a:prstGeom prst="rect">
              <a:avLst/>
            </a:prstGeom>
          </p:spPr>
          <p:txBody>
            <a:bodyPr lIns="0" tIns="0" rIns="0" bIns="0" rtlCol="0" anchor="t">
              <a:spAutoFit/>
            </a:bodyPr>
            <a:lstStyle/>
            <a:p>
              <a:pPr algn="r">
                <a:lnSpc>
                  <a:spcPts val="2380"/>
                </a:lnSpc>
              </a:pPr>
              <a:r>
                <a:rPr lang="en-US" sz="1700">
                  <a:solidFill>
                    <a:srgbClr val="2A2E3A"/>
                  </a:solidFill>
                  <a:latin typeface="TT Hoves"/>
                </a:rPr>
                <a:t>0 </a:t>
              </a:r>
            </a:p>
          </p:txBody>
        </p:sp>
        <p:grpSp>
          <p:nvGrpSpPr>
            <p:cNvPr id="27" name="Group 27"/>
            <p:cNvGrpSpPr>
              <a:grpSpLocks noChangeAspect="1"/>
            </p:cNvGrpSpPr>
            <p:nvPr/>
          </p:nvGrpSpPr>
          <p:grpSpPr>
            <a:xfrm>
              <a:off x="1443804" y="116207"/>
              <a:ext cx="7588408" cy="4292287"/>
              <a:chOff x="1083793" y="-63500"/>
              <a:chExt cx="9305345" cy="5263450"/>
            </a:xfrm>
          </p:grpSpPr>
          <p:sp>
            <p:nvSpPr>
              <p:cNvPr id="28" name="Freeform 28"/>
              <p:cNvSpPr/>
              <p:nvPr/>
            </p:nvSpPr>
            <p:spPr>
              <a:xfrm>
                <a:off x="1083793" y="3871147"/>
                <a:ext cx="2390591" cy="1328520"/>
              </a:xfrm>
              <a:custGeom>
                <a:avLst/>
                <a:gdLst/>
                <a:ahLst/>
                <a:cxnLst/>
                <a:rect l="l" t="t" r="r" b="b"/>
                <a:pathLst>
                  <a:path w="2390591" h="1328520">
                    <a:moveTo>
                      <a:pt x="127000" y="1265303"/>
                    </a:moveTo>
                    <a:cubicBezTo>
                      <a:pt x="126844" y="1230344"/>
                      <a:pt x="98460" y="1202087"/>
                      <a:pt x="63500" y="1202087"/>
                    </a:cubicBezTo>
                    <a:cubicBezTo>
                      <a:pt x="28540" y="1202087"/>
                      <a:pt x="156" y="1230344"/>
                      <a:pt x="0" y="1265303"/>
                    </a:cubicBezTo>
                    <a:cubicBezTo>
                      <a:pt x="156" y="1300263"/>
                      <a:pt x="28540" y="1328520"/>
                      <a:pt x="63500" y="1328520"/>
                    </a:cubicBezTo>
                    <a:cubicBezTo>
                      <a:pt x="98460" y="1328520"/>
                      <a:pt x="126844" y="1300263"/>
                      <a:pt x="127000" y="1265303"/>
                    </a:cubicBezTo>
                    <a:close/>
                    <a:moveTo>
                      <a:pt x="49976" y="1240131"/>
                    </a:moveTo>
                    <a:cubicBezTo>
                      <a:pt x="36151" y="1247638"/>
                      <a:pt x="30995" y="1264908"/>
                      <a:pt x="38440" y="1278767"/>
                    </a:cubicBezTo>
                    <a:cubicBezTo>
                      <a:pt x="45885" y="1292625"/>
                      <a:pt x="63132" y="1297859"/>
                      <a:pt x="77024" y="1290476"/>
                    </a:cubicBezTo>
                    <a:lnTo>
                      <a:pt x="2371610" y="57728"/>
                    </a:lnTo>
                    <a:cubicBezTo>
                      <a:pt x="2385435" y="50220"/>
                      <a:pt x="2390591" y="32950"/>
                      <a:pt x="2383146" y="19092"/>
                    </a:cubicBezTo>
                    <a:cubicBezTo>
                      <a:pt x="2375701" y="5233"/>
                      <a:pt x="2358454" y="0"/>
                      <a:pt x="2344562" y="7383"/>
                    </a:cubicBezTo>
                    <a:close/>
                  </a:path>
                </a:pathLst>
              </a:custGeom>
              <a:solidFill>
                <a:srgbClr val="2A2E3A"/>
              </a:solidFill>
            </p:spPr>
            <p:txBody>
              <a:bodyPr/>
              <a:lstStyle/>
              <a:p>
                <a:endParaRPr lang="en-IN"/>
              </a:p>
            </p:txBody>
          </p:sp>
          <p:sp>
            <p:nvSpPr>
              <p:cNvPr id="29" name="Freeform 29"/>
              <p:cNvSpPr/>
              <p:nvPr/>
            </p:nvSpPr>
            <p:spPr>
              <a:xfrm>
                <a:off x="3378379" y="1200918"/>
                <a:ext cx="2389960" cy="2766001"/>
              </a:xfrm>
              <a:custGeom>
                <a:avLst/>
                <a:gdLst/>
                <a:ahLst/>
                <a:cxnLst/>
                <a:rect l="l" t="t" r="r" b="b"/>
                <a:pathLst>
                  <a:path w="2389960" h="2766001">
                    <a:moveTo>
                      <a:pt x="127000" y="2702784"/>
                    </a:moveTo>
                    <a:cubicBezTo>
                      <a:pt x="126844" y="2667825"/>
                      <a:pt x="98460" y="2639568"/>
                      <a:pt x="63500" y="2639568"/>
                    </a:cubicBezTo>
                    <a:cubicBezTo>
                      <a:pt x="28541" y="2639568"/>
                      <a:pt x="156" y="2667825"/>
                      <a:pt x="0" y="2702784"/>
                    </a:cubicBezTo>
                    <a:cubicBezTo>
                      <a:pt x="156" y="2737744"/>
                      <a:pt x="28541" y="2766001"/>
                      <a:pt x="63500" y="2766001"/>
                    </a:cubicBezTo>
                    <a:cubicBezTo>
                      <a:pt x="98460" y="2766001"/>
                      <a:pt x="126844" y="2737744"/>
                      <a:pt x="127000" y="2702784"/>
                    </a:cubicBezTo>
                    <a:close/>
                    <a:moveTo>
                      <a:pt x="41825" y="2684163"/>
                    </a:moveTo>
                    <a:cubicBezTo>
                      <a:pt x="31627" y="2696142"/>
                      <a:pt x="33029" y="2714111"/>
                      <a:pt x="44962" y="2724362"/>
                    </a:cubicBezTo>
                    <a:cubicBezTo>
                      <a:pt x="56895" y="2734614"/>
                      <a:pt x="74870" y="2733292"/>
                      <a:pt x="85175" y="2721405"/>
                    </a:cubicBezTo>
                    <a:lnTo>
                      <a:pt x="2379761" y="50451"/>
                    </a:lnTo>
                    <a:cubicBezTo>
                      <a:pt x="2389960" y="38472"/>
                      <a:pt x="2388557" y="20503"/>
                      <a:pt x="2376624" y="10252"/>
                    </a:cubicBezTo>
                    <a:cubicBezTo>
                      <a:pt x="2364691" y="0"/>
                      <a:pt x="2346716" y="1322"/>
                      <a:pt x="2336411" y="13209"/>
                    </a:cubicBezTo>
                    <a:close/>
                  </a:path>
                </a:pathLst>
              </a:custGeom>
              <a:solidFill>
                <a:srgbClr val="2A2E3A"/>
              </a:solidFill>
            </p:spPr>
            <p:txBody>
              <a:bodyPr/>
              <a:lstStyle/>
              <a:p>
                <a:endParaRPr lang="en-IN"/>
              </a:p>
            </p:txBody>
          </p:sp>
          <p:sp>
            <p:nvSpPr>
              <p:cNvPr id="30" name="Freeform 30"/>
              <p:cNvSpPr/>
              <p:nvPr/>
            </p:nvSpPr>
            <p:spPr>
              <a:xfrm>
                <a:off x="5672965" y="1169531"/>
                <a:ext cx="2390173" cy="917188"/>
              </a:xfrm>
              <a:custGeom>
                <a:avLst/>
                <a:gdLst/>
                <a:ahLst/>
                <a:cxnLst/>
                <a:rect l="l" t="t" r="r" b="b"/>
                <a:pathLst>
                  <a:path w="2390173" h="917188">
                    <a:moveTo>
                      <a:pt x="127000" y="63217"/>
                    </a:moveTo>
                    <a:cubicBezTo>
                      <a:pt x="126844" y="28258"/>
                      <a:pt x="98460" y="0"/>
                      <a:pt x="63500" y="0"/>
                    </a:cubicBezTo>
                    <a:cubicBezTo>
                      <a:pt x="28541" y="0"/>
                      <a:pt x="157" y="28258"/>
                      <a:pt x="0" y="63217"/>
                    </a:cubicBezTo>
                    <a:cubicBezTo>
                      <a:pt x="157" y="98176"/>
                      <a:pt x="28541" y="126434"/>
                      <a:pt x="63500" y="126434"/>
                    </a:cubicBezTo>
                    <a:cubicBezTo>
                      <a:pt x="98460" y="126434"/>
                      <a:pt x="126844" y="98176"/>
                      <a:pt x="127000" y="63217"/>
                    </a:cubicBezTo>
                    <a:close/>
                    <a:moveTo>
                      <a:pt x="73135" y="36315"/>
                    </a:moveTo>
                    <a:cubicBezTo>
                      <a:pt x="58301" y="31077"/>
                      <a:pt x="42023" y="38814"/>
                      <a:pt x="36719" y="53625"/>
                    </a:cubicBezTo>
                    <a:cubicBezTo>
                      <a:pt x="31414" y="68435"/>
                      <a:pt x="39079" y="84748"/>
                      <a:pt x="53865" y="90119"/>
                    </a:cubicBezTo>
                    <a:lnTo>
                      <a:pt x="2348452" y="911951"/>
                    </a:lnTo>
                    <a:cubicBezTo>
                      <a:pt x="2363286" y="917189"/>
                      <a:pt x="2379564" y="909452"/>
                      <a:pt x="2384868" y="894641"/>
                    </a:cubicBezTo>
                    <a:cubicBezTo>
                      <a:pt x="2390173" y="879831"/>
                      <a:pt x="2382508" y="863518"/>
                      <a:pt x="2367722" y="858148"/>
                    </a:cubicBezTo>
                    <a:close/>
                  </a:path>
                </a:pathLst>
              </a:custGeom>
              <a:solidFill>
                <a:srgbClr val="2A2E3A"/>
              </a:solidFill>
            </p:spPr>
            <p:txBody>
              <a:bodyPr/>
              <a:lstStyle/>
              <a:p>
                <a:endParaRPr lang="en-IN"/>
              </a:p>
            </p:txBody>
          </p:sp>
          <p:sp>
            <p:nvSpPr>
              <p:cNvPr id="31" name="Freeform 31"/>
              <p:cNvSpPr/>
              <p:nvPr/>
            </p:nvSpPr>
            <p:spPr>
              <a:xfrm>
                <a:off x="7967552" y="1785906"/>
                <a:ext cx="2421586" cy="331891"/>
              </a:xfrm>
              <a:custGeom>
                <a:avLst/>
                <a:gdLst/>
                <a:ahLst/>
                <a:cxnLst/>
                <a:rect l="l" t="t" r="r" b="b"/>
                <a:pathLst>
                  <a:path w="2421586" h="331891">
                    <a:moveTo>
                      <a:pt x="127000" y="268674"/>
                    </a:moveTo>
                    <a:cubicBezTo>
                      <a:pt x="126843" y="233715"/>
                      <a:pt x="98460" y="205458"/>
                      <a:pt x="63500" y="205458"/>
                    </a:cubicBezTo>
                    <a:cubicBezTo>
                      <a:pt x="28540" y="205458"/>
                      <a:pt x="156" y="233715"/>
                      <a:pt x="0" y="268674"/>
                    </a:cubicBezTo>
                    <a:cubicBezTo>
                      <a:pt x="156" y="303634"/>
                      <a:pt x="28540" y="331891"/>
                      <a:pt x="63500" y="331891"/>
                    </a:cubicBezTo>
                    <a:cubicBezTo>
                      <a:pt x="98460" y="331891"/>
                      <a:pt x="126843" y="303634"/>
                      <a:pt x="127000" y="268674"/>
                    </a:cubicBezTo>
                    <a:close/>
                    <a:moveTo>
                      <a:pt x="60951" y="240213"/>
                    </a:moveTo>
                    <a:cubicBezTo>
                      <a:pt x="45288" y="241686"/>
                      <a:pt x="33762" y="255542"/>
                      <a:pt x="35165" y="271211"/>
                    </a:cubicBezTo>
                    <a:cubicBezTo>
                      <a:pt x="36568" y="286880"/>
                      <a:pt x="50373" y="298468"/>
                      <a:pt x="66048" y="297135"/>
                    </a:cubicBezTo>
                    <a:lnTo>
                      <a:pt x="2360634" y="91677"/>
                    </a:lnTo>
                    <a:cubicBezTo>
                      <a:pt x="2376296" y="90204"/>
                      <a:pt x="2387823" y="76348"/>
                      <a:pt x="2386420" y="60679"/>
                    </a:cubicBezTo>
                    <a:cubicBezTo>
                      <a:pt x="2385017" y="45010"/>
                      <a:pt x="2371212" y="33422"/>
                      <a:pt x="2355537" y="34755"/>
                    </a:cubicBezTo>
                    <a:close/>
                    <a:moveTo>
                      <a:pt x="2421586" y="63216"/>
                    </a:moveTo>
                    <a:cubicBezTo>
                      <a:pt x="2421429" y="28257"/>
                      <a:pt x="2393046" y="0"/>
                      <a:pt x="2358086" y="0"/>
                    </a:cubicBezTo>
                    <a:cubicBezTo>
                      <a:pt x="2323126" y="0"/>
                      <a:pt x="2294743" y="28257"/>
                      <a:pt x="2294586" y="63216"/>
                    </a:cubicBezTo>
                    <a:cubicBezTo>
                      <a:pt x="2294743" y="98176"/>
                      <a:pt x="2323126" y="126433"/>
                      <a:pt x="2358086" y="126433"/>
                    </a:cubicBezTo>
                    <a:cubicBezTo>
                      <a:pt x="2393046" y="126433"/>
                      <a:pt x="2421429" y="98176"/>
                      <a:pt x="2421586" y="63216"/>
                    </a:cubicBezTo>
                    <a:close/>
                  </a:path>
                </a:pathLst>
              </a:custGeom>
              <a:solidFill>
                <a:srgbClr val="2A2E3A"/>
              </a:solidFill>
            </p:spPr>
            <p:txBody>
              <a:bodyPr/>
              <a:lstStyle/>
              <a:p>
                <a:endParaRPr lang="en-IN"/>
              </a:p>
            </p:txBody>
          </p:sp>
          <p:sp>
            <p:nvSpPr>
              <p:cNvPr id="32" name="Freeform 32"/>
              <p:cNvSpPr/>
              <p:nvPr/>
            </p:nvSpPr>
            <p:spPr>
              <a:xfrm>
                <a:off x="1083793" y="3840486"/>
                <a:ext cx="2390172" cy="917189"/>
              </a:xfrm>
              <a:custGeom>
                <a:avLst/>
                <a:gdLst/>
                <a:ahLst/>
                <a:cxnLst/>
                <a:rect l="l" t="t" r="r" b="b"/>
                <a:pathLst>
                  <a:path w="2390172" h="917189">
                    <a:moveTo>
                      <a:pt x="127000" y="63216"/>
                    </a:moveTo>
                    <a:cubicBezTo>
                      <a:pt x="126844" y="28257"/>
                      <a:pt x="98460" y="0"/>
                      <a:pt x="63500" y="0"/>
                    </a:cubicBezTo>
                    <a:cubicBezTo>
                      <a:pt x="28540" y="0"/>
                      <a:pt x="156" y="28257"/>
                      <a:pt x="0" y="63216"/>
                    </a:cubicBezTo>
                    <a:cubicBezTo>
                      <a:pt x="156" y="98176"/>
                      <a:pt x="28540" y="126433"/>
                      <a:pt x="63500" y="126433"/>
                    </a:cubicBezTo>
                    <a:cubicBezTo>
                      <a:pt x="98460" y="126433"/>
                      <a:pt x="126844" y="98176"/>
                      <a:pt x="127000" y="63216"/>
                    </a:cubicBezTo>
                    <a:close/>
                    <a:moveTo>
                      <a:pt x="73135" y="36315"/>
                    </a:moveTo>
                    <a:cubicBezTo>
                      <a:pt x="58301" y="31076"/>
                      <a:pt x="42023" y="38814"/>
                      <a:pt x="36718" y="53624"/>
                    </a:cubicBezTo>
                    <a:cubicBezTo>
                      <a:pt x="31414" y="68435"/>
                      <a:pt x="39078" y="84747"/>
                      <a:pt x="53865" y="90118"/>
                    </a:cubicBezTo>
                    <a:lnTo>
                      <a:pt x="2348451" y="911950"/>
                    </a:lnTo>
                    <a:cubicBezTo>
                      <a:pt x="2363285" y="917188"/>
                      <a:pt x="2379563" y="909451"/>
                      <a:pt x="2384868" y="894640"/>
                    </a:cubicBezTo>
                    <a:cubicBezTo>
                      <a:pt x="2390172" y="879830"/>
                      <a:pt x="2382508" y="863518"/>
                      <a:pt x="2367722" y="858147"/>
                    </a:cubicBezTo>
                    <a:close/>
                  </a:path>
                </a:pathLst>
              </a:custGeom>
              <a:solidFill>
                <a:srgbClr val="A20E20"/>
              </a:solidFill>
            </p:spPr>
            <p:txBody>
              <a:bodyPr/>
              <a:lstStyle/>
              <a:p>
                <a:endParaRPr lang="en-IN"/>
              </a:p>
            </p:txBody>
          </p:sp>
          <p:sp>
            <p:nvSpPr>
              <p:cNvPr id="33" name="Freeform 33"/>
              <p:cNvSpPr/>
              <p:nvPr/>
            </p:nvSpPr>
            <p:spPr>
              <a:xfrm>
                <a:off x="3378379" y="3049536"/>
                <a:ext cx="2390374" cy="1739215"/>
              </a:xfrm>
              <a:custGeom>
                <a:avLst/>
                <a:gdLst/>
                <a:ahLst/>
                <a:cxnLst/>
                <a:rect l="l" t="t" r="r" b="b"/>
                <a:pathLst>
                  <a:path w="2390374" h="1739215">
                    <a:moveTo>
                      <a:pt x="127000" y="1675998"/>
                    </a:moveTo>
                    <a:cubicBezTo>
                      <a:pt x="126844" y="1641039"/>
                      <a:pt x="98460" y="1612782"/>
                      <a:pt x="63500" y="1612782"/>
                    </a:cubicBezTo>
                    <a:cubicBezTo>
                      <a:pt x="28541" y="1612782"/>
                      <a:pt x="156" y="1641039"/>
                      <a:pt x="0" y="1675998"/>
                    </a:cubicBezTo>
                    <a:cubicBezTo>
                      <a:pt x="156" y="1710958"/>
                      <a:pt x="28541" y="1739215"/>
                      <a:pt x="63500" y="1739215"/>
                    </a:cubicBezTo>
                    <a:cubicBezTo>
                      <a:pt x="98460" y="1739215"/>
                      <a:pt x="126844" y="1710958"/>
                      <a:pt x="127000" y="1675998"/>
                    </a:cubicBezTo>
                    <a:close/>
                    <a:moveTo>
                      <a:pt x="46860" y="1652768"/>
                    </a:moveTo>
                    <a:cubicBezTo>
                      <a:pt x="34112" y="1661987"/>
                      <a:pt x="31213" y="1679775"/>
                      <a:pt x="40374" y="1692564"/>
                    </a:cubicBezTo>
                    <a:cubicBezTo>
                      <a:pt x="49535" y="1705354"/>
                      <a:pt x="67311" y="1708332"/>
                      <a:pt x="80141" y="1699228"/>
                    </a:cubicBezTo>
                    <a:lnTo>
                      <a:pt x="2374726" y="55564"/>
                    </a:lnTo>
                    <a:cubicBezTo>
                      <a:pt x="2387474" y="46346"/>
                      <a:pt x="2390374" y="28558"/>
                      <a:pt x="2381213" y="15768"/>
                    </a:cubicBezTo>
                    <a:cubicBezTo>
                      <a:pt x="2372051" y="2979"/>
                      <a:pt x="2354276" y="0"/>
                      <a:pt x="2341446" y="9104"/>
                    </a:cubicBezTo>
                    <a:close/>
                  </a:path>
                </a:pathLst>
              </a:custGeom>
              <a:solidFill>
                <a:srgbClr val="A20E20"/>
              </a:solidFill>
            </p:spPr>
            <p:txBody>
              <a:bodyPr/>
              <a:lstStyle/>
              <a:p>
                <a:endParaRPr lang="en-IN"/>
              </a:p>
            </p:txBody>
          </p:sp>
          <p:sp>
            <p:nvSpPr>
              <p:cNvPr id="34" name="Freeform 34"/>
              <p:cNvSpPr/>
              <p:nvPr/>
            </p:nvSpPr>
            <p:spPr>
              <a:xfrm>
                <a:off x="5672965" y="3018654"/>
                <a:ext cx="2389284" cy="608115"/>
              </a:xfrm>
              <a:custGeom>
                <a:avLst/>
                <a:gdLst/>
                <a:ahLst/>
                <a:cxnLst/>
                <a:rect l="l" t="t" r="r" b="b"/>
                <a:pathLst>
                  <a:path w="2389284" h="608115">
                    <a:moveTo>
                      <a:pt x="127000" y="63216"/>
                    </a:moveTo>
                    <a:cubicBezTo>
                      <a:pt x="126844" y="28257"/>
                      <a:pt x="98460" y="0"/>
                      <a:pt x="63500" y="0"/>
                    </a:cubicBezTo>
                    <a:cubicBezTo>
                      <a:pt x="28541" y="0"/>
                      <a:pt x="157" y="28257"/>
                      <a:pt x="0" y="63216"/>
                    </a:cubicBezTo>
                    <a:cubicBezTo>
                      <a:pt x="157" y="98176"/>
                      <a:pt x="28541" y="126433"/>
                      <a:pt x="63500" y="126433"/>
                    </a:cubicBezTo>
                    <a:cubicBezTo>
                      <a:pt x="98460" y="126433"/>
                      <a:pt x="126844" y="98176"/>
                      <a:pt x="127000" y="63216"/>
                    </a:cubicBezTo>
                    <a:close/>
                    <a:moveTo>
                      <a:pt x="69743" y="35331"/>
                    </a:moveTo>
                    <a:cubicBezTo>
                      <a:pt x="54375" y="31963"/>
                      <a:pt x="39177" y="41650"/>
                      <a:pt x="35740" y="57002"/>
                    </a:cubicBezTo>
                    <a:cubicBezTo>
                      <a:pt x="32303" y="72354"/>
                      <a:pt x="41922" y="87596"/>
                      <a:pt x="57258" y="91101"/>
                    </a:cubicBezTo>
                    <a:lnTo>
                      <a:pt x="2351844" y="604746"/>
                    </a:lnTo>
                    <a:cubicBezTo>
                      <a:pt x="2367212" y="608114"/>
                      <a:pt x="2382411" y="598428"/>
                      <a:pt x="2385847" y="583076"/>
                    </a:cubicBezTo>
                    <a:cubicBezTo>
                      <a:pt x="2389284" y="567724"/>
                      <a:pt x="2379665" y="552482"/>
                      <a:pt x="2364329" y="548976"/>
                    </a:cubicBezTo>
                    <a:close/>
                  </a:path>
                </a:pathLst>
              </a:custGeom>
              <a:solidFill>
                <a:srgbClr val="A20E20"/>
              </a:solidFill>
            </p:spPr>
            <p:txBody>
              <a:bodyPr/>
              <a:lstStyle/>
              <a:p>
                <a:endParaRPr lang="en-IN"/>
              </a:p>
            </p:txBody>
          </p:sp>
          <p:sp>
            <p:nvSpPr>
              <p:cNvPr id="35" name="Freeform 35"/>
              <p:cNvSpPr/>
              <p:nvPr/>
            </p:nvSpPr>
            <p:spPr>
              <a:xfrm>
                <a:off x="7967552" y="-63217"/>
                <a:ext cx="2421586" cy="3721949"/>
              </a:xfrm>
              <a:custGeom>
                <a:avLst/>
                <a:gdLst/>
                <a:ahLst/>
                <a:cxnLst/>
                <a:rect l="l" t="t" r="r" b="b"/>
                <a:pathLst>
                  <a:path w="2421586" h="3721949">
                    <a:moveTo>
                      <a:pt x="127000" y="3658732"/>
                    </a:moveTo>
                    <a:cubicBezTo>
                      <a:pt x="126843" y="3623773"/>
                      <a:pt x="98460" y="3595516"/>
                      <a:pt x="63500" y="3595516"/>
                    </a:cubicBezTo>
                    <a:cubicBezTo>
                      <a:pt x="28540" y="3595516"/>
                      <a:pt x="156" y="3623773"/>
                      <a:pt x="0" y="3658732"/>
                    </a:cubicBezTo>
                    <a:cubicBezTo>
                      <a:pt x="156" y="3693692"/>
                      <a:pt x="28540" y="3721949"/>
                      <a:pt x="63500" y="3721949"/>
                    </a:cubicBezTo>
                    <a:cubicBezTo>
                      <a:pt x="98460" y="3721949"/>
                      <a:pt x="126843" y="3693692"/>
                      <a:pt x="127000" y="3658732"/>
                    </a:cubicBezTo>
                    <a:close/>
                    <a:moveTo>
                      <a:pt x="39412" y="3643360"/>
                    </a:moveTo>
                    <a:cubicBezTo>
                      <a:pt x="31008" y="3656659"/>
                      <a:pt x="34935" y="3674249"/>
                      <a:pt x="48196" y="3682712"/>
                    </a:cubicBezTo>
                    <a:cubicBezTo>
                      <a:pt x="61457" y="3691176"/>
                      <a:pt x="79065" y="3687328"/>
                      <a:pt x="87587" y="3674105"/>
                    </a:cubicBezTo>
                    <a:lnTo>
                      <a:pt x="2382174" y="78589"/>
                    </a:lnTo>
                    <a:cubicBezTo>
                      <a:pt x="2390578" y="65290"/>
                      <a:pt x="2386651" y="47700"/>
                      <a:pt x="2373390" y="39236"/>
                    </a:cubicBezTo>
                    <a:cubicBezTo>
                      <a:pt x="2360128" y="30773"/>
                      <a:pt x="2342520" y="34621"/>
                      <a:pt x="2333997" y="47845"/>
                    </a:cubicBezTo>
                    <a:close/>
                    <a:moveTo>
                      <a:pt x="2421586" y="63217"/>
                    </a:moveTo>
                    <a:lnTo>
                      <a:pt x="2421586" y="63217"/>
                    </a:lnTo>
                    <a:cubicBezTo>
                      <a:pt x="2421429" y="28258"/>
                      <a:pt x="2393046" y="0"/>
                      <a:pt x="2358086" y="0"/>
                    </a:cubicBezTo>
                    <a:cubicBezTo>
                      <a:pt x="2323126" y="0"/>
                      <a:pt x="2294743" y="28258"/>
                      <a:pt x="2294586" y="63217"/>
                    </a:cubicBezTo>
                    <a:lnTo>
                      <a:pt x="2294586" y="63217"/>
                    </a:lnTo>
                    <a:cubicBezTo>
                      <a:pt x="2294743" y="98176"/>
                      <a:pt x="2323126" y="126434"/>
                      <a:pt x="2358086" y="126434"/>
                    </a:cubicBezTo>
                    <a:cubicBezTo>
                      <a:pt x="2393046" y="126434"/>
                      <a:pt x="2421429" y="98176"/>
                      <a:pt x="2421586" y="63217"/>
                    </a:cubicBezTo>
                    <a:close/>
                  </a:path>
                </a:pathLst>
              </a:custGeom>
              <a:solidFill>
                <a:srgbClr val="A20E20"/>
              </a:solidFill>
            </p:spPr>
            <p:txBody>
              <a:bodyPr/>
              <a:lstStyle/>
              <a:p>
                <a:endParaRPr lang="en-IN"/>
              </a:p>
            </p:txBody>
          </p:sp>
          <p:sp>
            <p:nvSpPr>
              <p:cNvPr id="36" name="Freeform 36"/>
              <p:cNvSpPr/>
              <p:nvPr/>
            </p:nvSpPr>
            <p:spPr>
              <a:xfrm>
                <a:off x="1083793" y="2022025"/>
                <a:ext cx="2390591" cy="1328520"/>
              </a:xfrm>
              <a:custGeom>
                <a:avLst/>
                <a:gdLst/>
                <a:ahLst/>
                <a:cxnLst/>
                <a:rect l="l" t="t" r="r" b="b"/>
                <a:pathLst>
                  <a:path w="2390591" h="1328520">
                    <a:moveTo>
                      <a:pt x="127000" y="1265303"/>
                    </a:moveTo>
                    <a:cubicBezTo>
                      <a:pt x="126844" y="1230344"/>
                      <a:pt x="98460" y="1202086"/>
                      <a:pt x="63500" y="1202086"/>
                    </a:cubicBezTo>
                    <a:cubicBezTo>
                      <a:pt x="28540" y="1202086"/>
                      <a:pt x="156" y="1230344"/>
                      <a:pt x="0" y="1265303"/>
                    </a:cubicBezTo>
                    <a:cubicBezTo>
                      <a:pt x="156" y="1300262"/>
                      <a:pt x="28540" y="1328520"/>
                      <a:pt x="63500" y="1328520"/>
                    </a:cubicBezTo>
                    <a:cubicBezTo>
                      <a:pt x="98460" y="1328520"/>
                      <a:pt x="126844" y="1300262"/>
                      <a:pt x="127000" y="1265303"/>
                    </a:cubicBezTo>
                    <a:close/>
                    <a:moveTo>
                      <a:pt x="49976" y="1240131"/>
                    </a:moveTo>
                    <a:cubicBezTo>
                      <a:pt x="36151" y="1247638"/>
                      <a:pt x="30995" y="1264908"/>
                      <a:pt x="38440" y="1278767"/>
                    </a:cubicBezTo>
                    <a:cubicBezTo>
                      <a:pt x="45885" y="1292625"/>
                      <a:pt x="63132" y="1297859"/>
                      <a:pt x="77024" y="1290476"/>
                    </a:cubicBezTo>
                    <a:lnTo>
                      <a:pt x="2371610" y="57727"/>
                    </a:lnTo>
                    <a:cubicBezTo>
                      <a:pt x="2385435" y="50220"/>
                      <a:pt x="2390591" y="32950"/>
                      <a:pt x="2383146" y="19092"/>
                    </a:cubicBezTo>
                    <a:cubicBezTo>
                      <a:pt x="2375700" y="5233"/>
                      <a:pt x="2358454" y="0"/>
                      <a:pt x="2344562" y="7383"/>
                    </a:cubicBezTo>
                    <a:close/>
                  </a:path>
                </a:pathLst>
              </a:custGeom>
              <a:solidFill>
                <a:srgbClr val="E8223B"/>
              </a:solidFill>
            </p:spPr>
            <p:txBody>
              <a:bodyPr/>
              <a:lstStyle/>
              <a:p>
                <a:endParaRPr lang="en-IN"/>
              </a:p>
            </p:txBody>
          </p:sp>
          <p:sp>
            <p:nvSpPr>
              <p:cNvPr id="37" name="Freeform 37"/>
              <p:cNvSpPr/>
              <p:nvPr/>
            </p:nvSpPr>
            <p:spPr>
              <a:xfrm>
                <a:off x="3378379" y="1991364"/>
                <a:ext cx="2389284" cy="608114"/>
              </a:xfrm>
              <a:custGeom>
                <a:avLst/>
                <a:gdLst/>
                <a:ahLst/>
                <a:cxnLst/>
                <a:rect l="l" t="t" r="r" b="b"/>
                <a:pathLst>
                  <a:path w="2389284" h="608114">
                    <a:moveTo>
                      <a:pt x="127000" y="63216"/>
                    </a:moveTo>
                    <a:cubicBezTo>
                      <a:pt x="126844" y="28257"/>
                      <a:pt x="98460" y="0"/>
                      <a:pt x="63500" y="0"/>
                    </a:cubicBezTo>
                    <a:cubicBezTo>
                      <a:pt x="28541" y="0"/>
                      <a:pt x="156" y="28257"/>
                      <a:pt x="0" y="63216"/>
                    </a:cubicBezTo>
                    <a:cubicBezTo>
                      <a:pt x="156" y="98176"/>
                      <a:pt x="28541" y="126433"/>
                      <a:pt x="63500" y="126433"/>
                    </a:cubicBezTo>
                    <a:cubicBezTo>
                      <a:pt x="98460" y="126433"/>
                      <a:pt x="126844" y="98176"/>
                      <a:pt x="127000" y="63216"/>
                    </a:cubicBezTo>
                    <a:close/>
                    <a:moveTo>
                      <a:pt x="69742" y="35331"/>
                    </a:moveTo>
                    <a:cubicBezTo>
                      <a:pt x="54375" y="31963"/>
                      <a:pt x="39176" y="41650"/>
                      <a:pt x="35740" y="57002"/>
                    </a:cubicBezTo>
                    <a:cubicBezTo>
                      <a:pt x="32303" y="72354"/>
                      <a:pt x="41922" y="87596"/>
                      <a:pt x="57258" y="91101"/>
                    </a:cubicBezTo>
                    <a:lnTo>
                      <a:pt x="2351844" y="604746"/>
                    </a:lnTo>
                    <a:cubicBezTo>
                      <a:pt x="2367212" y="608114"/>
                      <a:pt x="2382410" y="598427"/>
                      <a:pt x="2385847" y="583075"/>
                    </a:cubicBezTo>
                    <a:cubicBezTo>
                      <a:pt x="2389284" y="567724"/>
                      <a:pt x="2379665" y="552482"/>
                      <a:pt x="2364329" y="548976"/>
                    </a:cubicBezTo>
                    <a:close/>
                  </a:path>
                </a:pathLst>
              </a:custGeom>
              <a:solidFill>
                <a:srgbClr val="E8223B"/>
              </a:solidFill>
            </p:spPr>
            <p:txBody>
              <a:bodyPr/>
              <a:lstStyle/>
              <a:p>
                <a:endParaRPr lang="en-IN"/>
              </a:p>
            </p:txBody>
          </p:sp>
          <p:sp>
            <p:nvSpPr>
              <p:cNvPr id="38" name="Freeform 38"/>
              <p:cNvSpPr/>
              <p:nvPr/>
            </p:nvSpPr>
            <p:spPr>
              <a:xfrm>
                <a:off x="5672965" y="994856"/>
                <a:ext cx="2390473" cy="1636586"/>
              </a:xfrm>
              <a:custGeom>
                <a:avLst/>
                <a:gdLst/>
                <a:ahLst/>
                <a:cxnLst/>
                <a:rect l="l" t="t" r="r" b="b"/>
                <a:pathLst>
                  <a:path w="2390473" h="1636586">
                    <a:moveTo>
                      <a:pt x="127000" y="1573369"/>
                    </a:moveTo>
                    <a:cubicBezTo>
                      <a:pt x="126844" y="1538410"/>
                      <a:pt x="98460" y="1510153"/>
                      <a:pt x="63500" y="1510153"/>
                    </a:cubicBezTo>
                    <a:cubicBezTo>
                      <a:pt x="28541" y="1510153"/>
                      <a:pt x="157" y="1538410"/>
                      <a:pt x="0" y="1573369"/>
                    </a:cubicBezTo>
                    <a:cubicBezTo>
                      <a:pt x="157" y="1608329"/>
                      <a:pt x="28541" y="1636586"/>
                      <a:pt x="63500" y="1636586"/>
                    </a:cubicBezTo>
                    <a:cubicBezTo>
                      <a:pt x="98460" y="1636586"/>
                      <a:pt x="126844" y="1608329"/>
                      <a:pt x="127000" y="1573369"/>
                    </a:cubicBezTo>
                    <a:close/>
                    <a:moveTo>
                      <a:pt x="47570" y="1549647"/>
                    </a:moveTo>
                    <a:cubicBezTo>
                      <a:pt x="34549" y="1558476"/>
                      <a:pt x="31114" y="1576169"/>
                      <a:pt x="39884" y="1589229"/>
                    </a:cubicBezTo>
                    <a:cubicBezTo>
                      <a:pt x="48655" y="1602289"/>
                      <a:pt x="66332" y="1605803"/>
                      <a:pt x="79431" y="1597091"/>
                    </a:cubicBezTo>
                    <a:lnTo>
                      <a:pt x="2374017" y="56156"/>
                    </a:lnTo>
                    <a:cubicBezTo>
                      <a:pt x="2387038" y="47327"/>
                      <a:pt x="2390474" y="29634"/>
                      <a:pt x="2381703" y="16574"/>
                    </a:cubicBezTo>
                    <a:cubicBezTo>
                      <a:pt x="2372932" y="3514"/>
                      <a:pt x="2355255" y="0"/>
                      <a:pt x="2342156" y="8712"/>
                    </a:cubicBezTo>
                    <a:close/>
                  </a:path>
                </a:pathLst>
              </a:custGeom>
              <a:solidFill>
                <a:srgbClr val="E8223B"/>
              </a:solidFill>
            </p:spPr>
            <p:txBody>
              <a:bodyPr/>
              <a:lstStyle/>
              <a:p>
                <a:endParaRPr lang="en-IN"/>
              </a:p>
            </p:txBody>
          </p:sp>
          <p:sp>
            <p:nvSpPr>
              <p:cNvPr id="39" name="Freeform 39"/>
              <p:cNvSpPr/>
              <p:nvPr/>
            </p:nvSpPr>
            <p:spPr>
              <a:xfrm>
                <a:off x="7967552" y="758615"/>
                <a:ext cx="2421586" cy="331891"/>
              </a:xfrm>
              <a:custGeom>
                <a:avLst/>
                <a:gdLst/>
                <a:ahLst/>
                <a:cxnLst/>
                <a:rect l="l" t="t" r="r" b="b"/>
                <a:pathLst>
                  <a:path w="2421586" h="331891">
                    <a:moveTo>
                      <a:pt x="127000" y="268675"/>
                    </a:moveTo>
                    <a:cubicBezTo>
                      <a:pt x="126843" y="233716"/>
                      <a:pt x="98460" y="205458"/>
                      <a:pt x="63500" y="205458"/>
                    </a:cubicBezTo>
                    <a:cubicBezTo>
                      <a:pt x="28540" y="205458"/>
                      <a:pt x="156" y="233716"/>
                      <a:pt x="0" y="268675"/>
                    </a:cubicBezTo>
                    <a:cubicBezTo>
                      <a:pt x="156" y="303634"/>
                      <a:pt x="28540" y="331892"/>
                      <a:pt x="63500" y="331892"/>
                    </a:cubicBezTo>
                    <a:cubicBezTo>
                      <a:pt x="98460" y="331892"/>
                      <a:pt x="126843" y="303634"/>
                      <a:pt x="127000" y="268675"/>
                    </a:cubicBezTo>
                    <a:close/>
                    <a:moveTo>
                      <a:pt x="60951" y="240214"/>
                    </a:moveTo>
                    <a:cubicBezTo>
                      <a:pt x="45288" y="241687"/>
                      <a:pt x="33762" y="255543"/>
                      <a:pt x="35165" y="271212"/>
                    </a:cubicBezTo>
                    <a:cubicBezTo>
                      <a:pt x="36568" y="286881"/>
                      <a:pt x="50373" y="298469"/>
                      <a:pt x="66048" y="297136"/>
                    </a:cubicBezTo>
                    <a:lnTo>
                      <a:pt x="2360634" y="91678"/>
                    </a:lnTo>
                    <a:cubicBezTo>
                      <a:pt x="2376296" y="90205"/>
                      <a:pt x="2387823" y="76349"/>
                      <a:pt x="2386420" y="60680"/>
                    </a:cubicBezTo>
                    <a:cubicBezTo>
                      <a:pt x="2385017" y="45011"/>
                      <a:pt x="2371212" y="33423"/>
                      <a:pt x="2355537" y="34756"/>
                    </a:cubicBezTo>
                    <a:close/>
                    <a:moveTo>
                      <a:pt x="2421586" y="63217"/>
                    </a:moveTo>
                    <a:cubicBezTo>
                      <a:pt x="2421429" y="28258"/>
                      <a:pt x="2393046" y="0"/>
                      <a:pt x="2358086" y="0"/>
                    </a:cubicBezTo>
                    <a:cubicBezTo>
                      <a:pt x="2323126" y="0"/>
                      <a:pt x="2294743" y="28258"/>
                      <a:pt x="2294586" y="63217"/>
                    </a:cubicBezTo>
                    <a:cubicBezTo>
                      <a:pt x="2294743" y="98176"/>
                      <a:pt x="2323126" y="126434"/>
                      <a:pt x="2358086" y="126434"/>
                    </a:cubicBezTo>
                    <a:cubicBezTo>
                      <a:pt x="2393046" y="126434"/>
                      <a:pt x="2421429" y="98176"/>
                      <a:pt x="2421586" y="63217"/>
                    </a:cubicBezTo>
                    <a:close/>
                  </a:path>
                </a:pathLst>
              </a:custGeom>
              <a:solidFill>
                <a:srgbClr val="E8223B"/>
              </a:solidFill>
            </p:spPr>
            <p:txBody>
              <a:bodyPr/>
              <a:lstStyle/>
              <a:p>
                <a:endParaRPr lang="en-IN"/>
              </a:p>
            </p:txBody>
          </p:sp>
        </p:grpSp>
      </p:grpSp>
      <p:grpSp>
        <p:nvGrpSpPr>
          <p:cNvPr id="40" name="Group 40"/>
          <p:cNvGrpSpPr/>
          <p:nvPr/>
        </p:nvGrpSpPr>
        <p:grpSpPr>
          <a:xfrm>
            <a:off x="10197874" y="4255221"/>
            <a:ext cx="6681008" cy="8663306"/>
            <a:chOff x="0" y="0"/>
            <a:chExt cx="8908010" cy="11551075"/>
          </a:xfrm>
        </p:grpSpPr>
        <p:sp>
          <p:nvSpPr>
            <p:cNvPr id="41" name="TextBox 41"/>
            <p:cNvSpPr txBox="1"/>
            <p:nvPr/>
          </p:nvSpPr>
          <p:spPr>
            <a:xfrm>
              <a:off x="0" y="-9525"/>
              <a:ext cx="8908010" cy="6867525"/>
            </a:xfrm>
            <a:prstGeom prst="rect">
              <a:avLst/>
            </a:prstGeom>
          </p:spPr>
          <p:txBody>
            <a:bodyPr lIns="0" tIns="0" rIns="0" bIns="0" rtlCol="0" anchor="t">
              <a:spAutoFit/>
            </a:bodyPr>
            <a:lstStyle/>
            <a:p>
              <a:pPr>
                <a:lnSpc>
                  <a:spcPts val="4079"/>
                </a:lnSpc>
              </a:pPr>
              <a:endParaRPr/>
            </a:p>
            <a:p>
              <a:pPr marL="734059" lvl="1" indent="-367030">
                <a:lnSpc>
                  <a:spcPts val="4079"/>
                </a:lnSpc>
                <a:buFont typeface="Arial"/>
                <a:buChar char="•"/>
              </a:pPr>
              <a:r>
                <a:rPr lang="en-US" sz="3399">
                  <a:solidFill>
                    <a:srgbClr val="2A2E3A"/>
                  </a:solidFill>
                  <a:latin typeface="TT Hoves"/>
                </a:rPr>
                <a:t>Generates various types of plots and graphs</a:t>
              </a:r>
            </a:p>
            <a:p>
              <a:pPr>
                <a:lnSpc>
                  <a:spcPts val="4079"/>
                </a:lnSpc>
              </a:pPr>
              <a:endParaRPr lang="en-US" sz="3399">
                <a:solidFill>
                  <a:srgbClr val="2A2E3A"/>
                </a:solidFill>
                <a:latin typeface="TT Hoves"/>
              </a:endParaRPr>
            </a:p>
            <a:p>
              <a:pPr marL="734059" lvl="1" indent="-367030">
                <a:lnSpc>
                  <a:spcPts val="4079"/>
                </a:lnSpc>
                <a:buFont typeface="Arial"/>
                <a:buChar char="•"/>
              </a:pPr>
              <a:r>
                <a:rPr lang="en-US" sz="3399">
                  <a:solidFill>
                    <a:srgbClr val="2A2E3A"/>
                  </a:solidFill>
                  <a:latin typeface="TT Hoves"/>
                </a:rPr>
                <a:t>Integrates with other libraries such as NumPy, Pandas.</a:t>
              </a:r>
            </a:p>
            <a:p>
              <a:pPr>
                <a:lnSpc>
                  <a:spcPts val="4079"/>
                </a:lnSpc>
              </a:pPr>
              <a:endParaRPr lang="en-US" sz="3399">
                <a:solidFill>
                  <a:srgbClr val="2A2E3A"/>
                </a:solidFill>
                <a:latin typeface="TT Hoves"/>
              </a:endParaRPr>
            </a:p>
            <a:p>
              <a:pPr marL="734059" lvl="1" indent="-367030">
                <a:lnSpc>
                  <a:spcPts val="4079"/>
                </a:lnSpc>
                <a:buFont typeface="Arial"/>
                <a:buChar char="•"/>
              </a:pPr>
              <a:r>
                <a:rPr lang="en-US" sz="3399">
                  <a:solidFill>
                    <a:srgbClr val="2A2E3A"/>
                  </a:solidFill>
                  <a:latin typeface="TT Hoves"/>
                </a:rPr>
                <a:t>Offers customization and high-quality output.</a:t>
              </a:r>
            </a:p>
            <a:p>
              <a:pPr>
                <a:lnSpc>
                  <a:spcPts val="4079"/>
                </a:lnSpc>
              </a:pPr>
              <a:endParaRPr lang="en-US" sz="3399">
                <a:solidFill>
                  <a:srgbClr val="2A2E3A"/>
                </a:solidFill>
                <a:latin typeface="TT Hoves"/>
              </a:endParaRPr>
            </a:p>
          </p:txBody>
        </p:sp>
        <p:sp>
          <p:nvSpPr>
            <p:cNvPr id="42" name="TextBox 42"/>
            <p:cNvSpPr txBox="1"/>
            <p:nvPr/>
          </p:nvSpPr>
          <p:spPr>
            <a:xfrm>
              <a:off x="0" y="10855750"/>
              <a:ext cx="8908010" cy="695325"/>
            </a:xfrm>
            <a:prstGeom prst="rect">
              <a:avLst/>
            </a:prstGeom>
          </p:spPr>
          <p:txBody>
            <a:bodyPr lIns="0" tIns="0" rIns="0" bIns="0" rtlCol="0" anchor="t">
              <a:spAutoFit/>
            </a:bodyPr>
            <a:lstStyle/>
            <a:p>
              <a:pPr marL="0" lvl="0" indent="0">
                <a:lnSpc>
                  <a:spcPts val="4079"/>
                </a:lnSpc>
                <a:spcBef>
                  <a:spcPct val="0"/>
                </a:spcBef>
              </a:pPr>
              <a:r>
                <a:rPr lang="en-US" sz="3399">
                  <a:solidFill>
                    <a:srgbClr val="2A2E3A"/>
                  </a:solidFill>
                  <a:latin typeface="TT Hoves Bold"/>
                </a:rPr>
                <a:t>50%</a:t>
              </a:r>
            </a:p>
          </p:txBody>
        </p:sp>
      </p:grpSp>
      <p:sp>
        <p:nvSpPr>
          <p:cNvPr id="43" name="TextBox 43"/>
          <p:cNvSpPr txBox="1"/>
          <p:nvPr/>
        </p:nvSpPr>
        <p:spPr>
          <a:xfrm>
            <a:off x="16794586" y="9712228"/>
            <a:ext cx="168593"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13</a:t>
            </a:r>
          </a:p>
        </p:txBody>
      </p:sp>
      <p:grpSp>
        <p:nvGrpSpPr>
          <p:cNvPr id="44" name="Group 44"/>
          <p:cNvGrpSpPr/>
          <p:nvPr/>
        </p:nvGrpSpPr>
        <p:grpSpPr>
          <a:xfrm rot="-10800000">
            <a:off x="-324259" y="-2727870"/>
            <a:ext cx="21853498" cy="5455740"/>
            <a:chOff x="0" y="0"/>
            <a:chExt cx="1012092" cy="252670"/>
          </a:xfrm>
        </p:grpSpPr>
        <p:sp>
          <p:nvSpPr>
            <p:cNvPr id="45" name="Freeform 45"/>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IN"/>
            </a:p>
          </p:txBody>
        </p:sp>
        <p:sp>
          <p:nvSpPr>
            <p:cNvPr id="46" name="TextBox 46"/>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47" name="Group 47"/>
          <p:cNvGrpSpPr/>
          <p:nvPr/>
        </p:nvGrpSpPr>
        <p:grpSpPr>
          <a:xfrm rot="-10800000">
            <a:off x="-6258005" y="-88241"/>
            <a:ext cx="15118279" cy="3185392"/>
            <a:chOff x="0" y="0"/>
            <a:chExt cx="1216146" cy="256240"/>
          </a:xfrm>
        </p:grpSpPr>
        <p:sp>
          <p:nvSpPr>
            <p:cNvPr id="48" name="Freeform 48"/>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txBody>
            <a:bodyPr/>
            <a:lstStyle/>
            <a:p>
              <a:endParaRPr lang="en-IN"/>
            </a:p>
          </p:txBody>
        </p:sp>
        <p:sp>
          <p:nvSpPr>
            <p:cNvPr id="49" name="TextBox 49"/>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sp>
        <p:nvSpPr>
          <p:cNvPr id="50" name="TextBox 50"/>
          <p:cNvSpPr txBox="1"/>
          <p:nvPr/>
        </p:nvSpPr>
        <p:spPr>
          <a:xfrm>
            <a:off x="1028700" y="1028700"/>
            <a:ext cx="11787198"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Data Visualization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34613" y="4676208"/>
            <a:ext cx="3573278" cy="3781247"/>
          </a:xfrm>
          <a:prstGeom prst="rect">
            <a:avLst/>
          </a:prstGeom>
        </p:spPr>
      </p:pic>
      <p:pic>
        <p:nvPicPr>
          <p:cNvPr id="3" name="Picture 3"/>
          <p:cNvPicPr>
            <a:picLocks noChangeAspect="1"/>
          </p:cNvPicPr>
          <p:nvPr/>
        </p:nvPicPr>
        <p:blipFill>
          <a:blip r:embed="rId3"/>
          <a:srcRect/>
          <a:stretch>
            <a:fillRect/>
          </a:stretch>
        </p:blipFill>
        <p:spPr>
          <a:xfrm>
            <a:off x="10676172" y="4509842"/>
            <a:ext cx="3927874" cy="3947612"/>
          </a:xfrm>
          <a:prstGeom prst="rect">
            <a:avLst/>
          </a:prstGeom>
        </p:spPr>
      </p:pic>
      <p:sp>
        <p:nvSpPr>
          <p:cNvPr id="4" name="TextBox 4"/>
          <p:cNvSpPr txBox="1"/>
          <p:nvPr/>
        </p:nvSpPr>
        <p:spPr>
          <a:xfrm>
            <a:off x="2525077" y="1615540"/>
            <a:ext cx="13237845" cy="1566544"/>
          </a:xfrm>
          <a:prstGeom prst="rect">
            <a:avLst/>
          </a:prstGeom>
        </p:spPr>
        <p:txBody>
          <a:bodyPr lIns="0" tIns="0" rIns="0" bIns="0" rtlCol="0" anchor="t">
            <a:spAutoFit/>
          </a:bodyPr>
          <a:lstStyle/>
          <a:p>
            <a:pPr algn="ctr">
              <a:lnSpc>
                <a:spcPts val="12880"/>
              </a:lnSpc>
            </a:pPr>
            <a:r>
              <a:rPr lang="en-US" sz="9200">
                <a:solidFill>
                  <a:srgbClr val="6B1717"/>
                </a:solidFill>
                <a:latin typeface="Canva Sans Bold"/>
              </a:rPr>
              <a:t>DATA VISUALIZATIONS</a:t>
            </a:r>
          </a:p>
        </p:txBody>
      </p:sp>
      <p:sp>
        <p:nvSpPr>
          <p:cNvPr id="5" name="TextBox 5"/>
          <p:cNvSpPr txBox="1"/>
          <p:nvPr/>
        </p:nvSpPr>
        <p:spPr>
          <a:xfrm>
            <a:off x="16795538" y="9712228"/>
            <a:ext cx="166688"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35308" y="4675311"/>
            <a:ext cx="6681008" cy="3192912"/>
            <a:chOff x="0" y="0"/>
            <a:chExt cx="8908010" cy="4257215"/>
          </a:xfrm>
        </p:grpSpPr>
        <p:sp>
          <p:nvSpPr>
            <p:cNvPr id="3" name="TextBox 3"/>
            <p:cNvSpPr txBox="1"/>
            <p:nvPr/>
          </p:nvSpPr>
          <p:spPr>
            <a:xfrm>
              <a:off x="0" y="766159"/>
              <a:ext cx="8908010" cy="695325"/>
            </a:xfrm>
            <a:prstGeom prst="rect">
              <a:avLst/>
            </a:prstGeom>
          </p:spPr>
          <p:txBody>
            <a:bodyPr lIns="0" tIns="0" rIns="0" bIns="0" rtlCol="0" anchor="t">
              <a:spAutoFit/>
            </a:bodyPr>
            <a:lstStyle/>
            <a:p>
              <a:pPr marL="0" lvl="0" indent="0">
                <a:lnSpc>
                  <a:spcPts val="4079"/>
                </a:lnSpc>
                <a:spcBef>
                  <a:spcPct val="0"/>
                </a:spcBef>
              </a:pPr>
              <a:r>
                <a:rPr lang="en-US" sz="3399">
                  <a:solidFill>
                    <a:srgbClr val="2A2E3A"/>
                  </a:solidFill>
                  <a:latin typeface="TT Hoves Bold"/>
                </a:rPr>
                <a:t>Screen Size, RAM </a:t>
              </a:r>
            </a:p>
          </p:txBody>
        </p:sp>
        <p:sp>
          <p:nvSpPr>
            <p:cNvPr id="4" name="TextBox 4"/>
            <p:cNvSpPr txBox="1"/>
            <p:nvPr/>
          </p:nvSpPr>
          <p:spPr>
            <a:xfrm>
              <a:off x="0" y="-47625"/>
              <a:ext cx="8908010" cy="525145"/>
            </a:xfrm>
            <a:prstGeom prst="rect">
              <a:avLst/>
            </a:prstGeom>
          </p:spPr>
          <p:txBody>
            <a:bodyPr lIns="0" tIns="0" rIns="0" bIns="0" rtlCol="0" anchor="t">
              <a:spAutoFit/>
            </a:bodyPr>
            <a:lstStyle/>
            <a:p>
              <a:pPr>
                <a:lnSpc>
                  <a:spcPts val="3359"/>
                </a:lnSpc>
              </a:pPr>
              <a:r>
                <a:rPr lang="en-US" sz="2400">
                  <a:solidFill>
                    <a:srgbClr val="2A2E3A"/>
                  </a:solidFill>
                  <a:latin typeface="TT Hoves"/>
                </a:rPr>
                <a:t>High Correlation</a:t>
              </a:r>
            </a:p>
          </p:txBody>
        </p:sp>
        <p:sp>
          <p:nvSpPr>
            <p:cNvPr id="5" name="AutoShape 5"/>
            <p:cNvSpPr/>
            <p:nvPr/>
          </p:nvSpPr>
          <p:spPr>
            <a:xfrm>
              <a:off x="0" y="1894803"/>
              <a:ext cx="8656320" cy="0"/>
            </a:xfrm>
            <a:prstGeom prst="line">
              <a:avLst/>
            </a:prstGeom>
            <a:ln w="12700" cap="flat">
              <a:solidFill>
                <a:srgbClr val="2A2E3A"/>
              </a:solidFill>
              <a:prstDash val="solid"/>
              <a:headEnd type="none" w="sm" len="sm"/>
              <a:tailEnd type="none" w="sm" len="sm"/>
            </a:ln>
          </p:spPr>
          <p:txBody>
            <a:bodyPr/>
            <a:lstStyle/>
            <a:p>
              <a:endParaRPr lang="en-IN"/>
            </a:p>
          </p:txBody>
        </p:sp>
        <p:sp>
          <p:nvSpPr>
            <p:cNvPr id="6" name="AutoShape 6"/>
            <p:cNvSpPr/>
            <p:nvPr/>
          </p:nvSpPr>
          <p:spPr>
            <a:xfrm>
              <a:off x="0" y="4244515"/>
              <a:ext cx="8656320" cy="0"/>
            </a:xfrm>
            <a:prstGeom prst="line">
              <a:avLst/>
            </a:prstGeom>
            <a:ln w="12700" cap="flat">
              <a:solidFill>
                <a:srgbClr val="2A2E3A"/>
              </a:solidFill>
              <a:prstDash val="solid"/>
              <a:headEnd type="none" w="sm" len="sm"/>
              <a:tailEnd type="none" w="sm" len="sm"/>
            </a:ln>
          </p:spPr>
          <p:txBody>
            <a:bodyPr/>
            <a:lstStyle/>
            <a:p>
              <a:endParaRPr lang="en-IN"/>
            </a:p>
          </p:txBody>
        </p:sp>
        <p:sp>
          <p:nvSpPr>
            <p:cNvPr id="7" name="TextBox 7"/>
            <p:cNvSpPr txBox="1"/>
            <p:nvPr/>
          </p:nvSpPr>
          <p:spPr>
            <a:xfrm>
              <a:off x="0" y="3109521"/>
              <a:ext cx="8908010" cy="695325"/>
            </a:xfrm>
            <a:prstGeom prst="rect">
              <a:avLst/>
            </a:prstGeom>
          </p:spPr>
          <p:txBody>
            <a:bodyPr lIns="0" tIns="0" rIns="0" bIns="0" rtlCol="0" anchor="t">
              <a:spAutoFit/>
            </a:bodyPr>
            <a:lstStyle/>
            <a:p>
              <a:pPr marL="0" lvl="0" indent="0">
                <a:lnSpc>
                  <a:spcPts val="4079"/>
                </a:lnSpc>
                <a:spcBef>
                  <a:spcPct val="0"/>
                </a:spcBef>
              </a:pPr>
              <a:r>
                <a:rPr lang="en-US" sz="3399">
                  <a:solidFill>
                    <a:srgbClr val="2A2E3A"/>
                  </a:solidFill>
                  <a:latin typeface="TT Hoves Bold"/>
                </a:rPr>
                <a:t>Disk Size</a:t>
              </a:r>
            </a:p>
          </p:txBody>
        </p:sp>
        <p:sp>
          <p:nvSpPr>
            <p:cNvPr id="8" name="TextBox 8"/>
            <p:cNvSpPr txBox="1"/>
            <p:nvPr/>
          </p:nvSpPr>
          <p:spPr>
            <a:xfrm>
              <a:off x="0" y="2295737"/>
              <a:ext cx="8908010" cy="525145"/>
            </a:xfrm>
            <a:prstGeom prst="rect">
              <a:avLst/>
            </a:prstGeom>
          </p:spPr>
          <p:txBody>
            <a:bodyPr lIns="0" tIns="0" rIns="0" bIns="0" rtlCol="0" anchor="t">
              <a:spAutoFit/>
            </a:bodyPr>
            <a:lstStyle/>
            <a:p>
              <a:pPr>
                <a:lnSpc>
                  <a:spcPts val="3359"/>
                </a:lnSpc>
              </a:pPr>
              <a:r>
                <a:rPr lang="en-US" sz="2400">
                  <a:solidFill>
                    <a:srgbClr val="2A2E3A"/>
                  </a:solidFill>
                  <a:latin typeface="TT Hoves"/>
                </a:rPr>
                <a:t>Irrelevant</a:t>
              </a:r>
            </a:p>
          </p:txBody>
        </p:sp>
      </p:grpSp>
      <p:grpSp>
        <p:nvGrpSpPr>
          <p:cNvPr id="9" name="Group 9"/>
          <p:cNvGrpSpPr/>
          <p:nvPr/>
        </p:nvGrpSpPr>
        <p:grpSpPr>
          <a:xfrm rot="-10800000">
            <a:off x="14686860" y="-970355"/>
            <a:ext cx="7681766" cy="3540443"/>
            <a:chOff x="0" y="0"/>
            <a:chExt cx="406400" cy="187305"/>
          </a:xfrm>
        </p:grpSpPr>
        <p:sp>
          <p:nvSpPr>
            <p:cNvPr id="10" name="Freeform 10"/>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11" name="TextBox 11"/>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12" name="Picture 12"/>
          <p:cNvPicPr>
            <a:picLocks noChangeAspect="1"/>
          </p:cNvPicPr>
          <p:nvPr/>
        </p:nvPicPr>
        <p:blipFill>
          <a:blip r:embed="rId2"/>
          <a:srcRect t="204" r="1252" b="204"/>
          <a:stretch>
            <a:fillRect/>
          </a:stretch>
        </p:blipFill>
        <p:spPr>
          <a:xfrm>
            <a:off x="1028700" y="3461297"/>
            <a:ext cx="9653308" cy="6825703"/>
          </a:xfrm>
          <a:prstGeom prst="rect">
            <a:avLst/>
          </a:prstGeom>
        </p:spPr>
      </p:pic>
      <p:grpSp>
        <p:nvGrpSpPr>
          <p:cNvPr id="13" name="Group 13"/>
          <p:cNvGrpSpPr/>
          <p:nvPr/>
        </p:nvGrpSpPr>
        <p:grpSpPr>
          <a:xfrm>
            <a:off x="1818536" y="799867"/>
            <a:ext cx="12628581" cy="1999055"/>
            <a:chOff x="0" y="0"/>
            <a:chExt cx="16838108" cy="2665406"/>
          </a:xfrm>
        </p:grpSpPr>
        <p:sp>
          <p:nvSpPr>
            <p:cNvPr id="14" name="TextBox 14"/>
            <p:cNvSpPr txBox="1"/>
            <p:nvPr/>
          </p:nvSpPr>
          <p:spPr>
            <a:xfrm>
              <a:off x="0" y="0"/>
              <a:ext cx="16838108" cy="1714500"/>
            </a:xfrm>
            <a:prstGeom prst="rect">
              <a:avLst/>
            </a:prstGeom>
          </p:spPr>
          <p:txBody>
            <a:bodyPr lIns="0" tIns="0" rIns="0" bIns="0" rtlCol="0" anchor="t">
              <a:spAutoFit/>
            </a:bodyPr>
            <a:lstStyle/>
            <a:p>
              <a:pPr>
                <a:lnSpc>
                  <a:spcPts val="10199"/>
                </a:lnSpc>
              </a:pPr>
              <a:r>
                <a:rPr lang="en-US" sz="8499">
                  <a:solidFill>
                    <a:srgbClr val="A20E20"/>
                  </a:solidFill>
                  <a:latin typeface="TT Hoves Bold"/>
                </a:rPr>
                <a:t>Correlation</a:t>
              </a:r>
            </a:p>
          </p:txBody>
        </p:sp>
        <p:sp>
          <p:nvSpPr>
            <p:cNvPr id="15" name="TextBox 15"/>
            <p:cNvSpPr txBox="1"/>
            <p:nvPr/>
          </p:nvSpPr>
          <p:spPr>
            <a:xfrm>
              <a:off x="0" y="1904252"/>
              <a:ext cx="16838108" cy="761154"/>
            </a:xfrm>
            <a:prstGeom prst="rect">
              <a:avLst/>
            </a:prstGeom>
          </p:spPr>
          <p:txBody>
            <a:bodyPr lIns="0" tIns="0" rIns="0" bIns="0" rtlCol="0" anchor="t">
              <a:spAutoFit/>
            </a:bodyPr>
            <a:lstStyle/>
            <a:p>
              <a:pPr algn="l">
                <a:lnSpc>
                  <a:spcPts val="4759"/>
                </a:lnSpc>
              </a:pPr>
              <a:r>
                <a:rPr lang="en-US" sz="3399">
                  <a:solidFill>
                    <a:srgbClr val="2A2E3A"/>
                  </a:solidFill>
                  <a:latin typeface="TT Hoves"/>
                </a:rPr>
                <a:t>The best attribute appears to be screen size to determine price.</a:t>
              </a:r>
            </a:p>
          </p:txBody>
        </p:sp>
      </p:grpSp>
      <p:grpSp>
        <p:nvGrpSpPr>
          <p:cNvPr id="16" name="Group 16"/>
          <p:cNvGrpSpPr/>
          <p:nvPr/>
        </p:nvGrpSpPr>
        <p:grpSpPr>
          <a:xfrm>
            <a:off x="10835308" y="8068924"/>
            <a:ext cx="6681008" cy="1430627"/>
            <a:chOff x="0" y="0"/>
            <a:chExt cx="8908010" cy="1907503"/>
          </a:xfrm>
        </p:grpSpPr>
        <p:sp>
          <p:nvSpPr>
            <p:cNvPr id="17" name="TextBox 17"/>
            <p:cNvSpPr txBox="1"/>
            <p:nvPr/>
          </p:nvSpPr>
          <p:spPr>
            <a:xfrm>
              <a:off x="0" y="766159"/>
              <a:ext cx="8908010" cy="695325"/>
            </a:xfrm>
            <a:prstGeom prst="rect">
              <a:avLst/>
            </a:prstGeom>
          </p:spPr>
          <p:txBody>
            <a:bodyPr lIns="0" tIns="0" rIns="0" bIns="0" rtlCol="0" anchor="t">
              <a:spAutoFit/>
            </a:bodyPr>
            <a:lstStyle/>
            <a:p>
              <a:pPr marL="0" lvl="0" indent="0">
                <a:lnSpc>
                  <a:spcPts val="4079"/>
                </a:lnSpc>
                <a:spcBef>
                  <a:spcPct val="0"/>
                </a:spcBef>
              </a:pPr>
              <a:r>
                <a:rPr lang="en-US" sz="3399">
                  <a:solidFill>
                    <a:srgbClr val="2A2E3A"/>
                  </a:solidFill>
                  <a:latin typeface="TT Hoves Bold"/>
                </a:rPr>
                <a:t>Brand</a:t>
              </a:r>
            </a:p>
          </p:txBody>
        </p:sp>
        <p:sp>
          <p:nvSpPr>
            <p:cNvPr id="18" name="TextBox 18"/>
            <p:cNvSpPr txBox="1"/>
            <p:nvPr/>
          </p:nvSpPr>
          <p:spPr>
            <a:xfrm>
              <a:off x="0" y="-47625"/>
              <a:ext cx="8908010" cy="525145"/>
            </a:xfrm>
            <a:prstGeom prst="rect">
              <a:avLst/>
            </a:prstGeom>
          </p:spPr>
          <p:txBody>
            <a:bodyPr lIns="0" tIns="0" rIns="0" bIns="0" rtlCol="0" anchor="t">
              <a:spAutoFit/>
            </a:bodyPr>
            <a:lstStyle/>
            <a:p>
              <a:pPr>
                <a:lnSpc>
                  <a:spcPts val="3359"/>
                </a:lnSpc>
              </a:pPr>
              <a:r>
                <a:rPr lang="en-US" sz="2400">
                  <a:solidFill>
                    <a:srgbClr val="2A2E3A"/>
                  </a:solidFill>
                  <a:latin typeface="TT Hoves"/>
                </a:rPr>
                <a:t>Medium Correlation</a:t>
              </a:r>
            </a:p>
          </p:txBody>
        </p:sp>
        <p:sp>
          <p:nvSpPr>
            <p:cNvPr id="19" name="AutoShape 19"/>
            <p:cNvSpPr/>
            <p:nvPr/>
          </p:nvSpPr>
          <p:spPr>
            <a:xfrm>
              <a:off x="0" y="1894803"/>
              <a:ext cx="8656320" cy="0"/>
            </a:xfrm>
            <a:prstGeom prst="line">
              <a:avLst/>
            </a:prstGeom>
            <a:ln w="12700" cap="flat">
              <a:solidFill>
                <a:srgbClr val="2A2E3A"/>
              </a:solidFill>
              <a:prstDash val="solid"/>
              <a:headEnd type="none" w="sm" len="sm"/>
              <a:tailEnd type="none" w="sm" len="sm"/>
            </a:ln>
          </p:spPr>
          <p:txBody>
            <a:bodyPr/>
            <a:lstStyle/>
            <a:p>
              <a:endParaRPr lang="en-IN"/>
            </a:p>
          </p:txBody>
        </p:sp>
      </p:grpSp>
      <p:sp>
        <p:nvSpPr>
          <p:cNvPr id="20" name="TextBox 20"/>
          <p:cNvSpPr txBox="1"/>
          <p:nvPr/>
        </p:nvSpPr>
        <p:spPr>
          <a:xfrm>
            <a:off x="16802682" y="9712228"/>
            <a:ext cx="171450"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686860" y="-970355"/>
            <a:ext cx="7681766" cy="3540443"/>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srcRect/>
          <a:stretch>
            <a:fillRect/>
          </a:stretch>
        </p:blipFill>
        <p:spPr>
          <a:xfrm>
            <a:off x="3613273" y="2570088"/>
            <a:ext cx="9039107" cy="7285015"/>
          </a:xfrm>
          <a:prstGeom prst="rect">
            <a:avLst/>
          </a:prstGeom>
        </p:spPr>
      </p:pic>
      <p:grpSp>
        <p:nvGrpSpPr>
          <p:cNvPr id="6" name="Group 6"/>
          <p:cNvGrpSpPr/>
          <p:nvPr/>
        </p:nvGrpSpPr>
        <p:grpSpPr>
          <a:xfrm>
            <a:off x="1818536" y="571034"/>
            <a:ext cx="12628581" cy="1999055"/>
            <a:chOff x="0" y="0"/>
            <a:chExt cx="16838108" cy="2665406"/>
          </a:xfrm>
        </p:grpSpPr>
        <p:sp>
          <p:nvSpPr>
            <p:cNvPr id="7" name="TextBox 7"/>
            <p:cNvSpPr txBox="1"/>
            <p:nvPr/>
          </p:nvSpPr>
          <p:spPr>
            <a:xfrm>
              <a:off x="0" y="0"/>
              <a:ext cx="16838108" cy="1714500"/>
            </a:xfrm>
            <a:prstGeom prst="rect">
              <a:avLst/>
            </a:prstGeom>
          </p:spPr>
          <p:txBody>
            <a:bodyPr lIns="0" tIns="0" rIns="0" bIns="0" rtlCol="0" anchor="t">
              <a:spAutoFit/>
            </a:bodyPr>
            <a:lstStyle/>
            <a:p>
              <a:pPr>
                <a:lnSpc>
                  <a:spcPts val="10199"/>
                </a:lnSpc>
              </a:pPr>
              <a:r>
                <a:rPr lang="en-US" sz="8499">
                  <a:solidFill>
                    <a:srgbClr val="A20E20"/>
                  </a:solidFill>
                  <a:latin typeface="TT Hoves Bold"/>
                </a:rPr>
                <a:t>Correlation Heatmap</a:t>
              </a:r>
            </a:p>
          </p:txBody>
        </p:sp>
        <p:sp>
          <p:nvSpPr>
            <p:cNvPr id="8" name="TextBox 8"/>
            <p:cNvSpPr txBox="1"/>
            <p:nvPr/>
          </p:nvSpPr>
          <p:spPr>
            <a:xfrm>
              <a:off x="0" y="1904252"/>
              <a:ext cx="16838108" cy="761154"/>
            </a:xfrm>
            <a:prstGeom prst="rect">
              <a:avLst/>
            </a:prstGeom>
          </p:spPr>
          <p:txBody>
            <a:bodyPr lIns="0" tIns="0" rIns="0" bIns="0" rtlCol="0" anchor="t">
              <a:spAutoFit/>
            </a:bodyPr>
            <a:lstStyle/>
            <a:p>
              <a:pPr algn="l">
                <a:lnSpc>
                  <a:spcPts val="4759"/>
                </a:lnSpc>
              </a:pPr>
              <a:r>
                <a:rPr lang="en-US" sz="3399">
                  <a:solidFill>
                    <a:srgbClr val="2A2E3A"/>
                  </a:solidFill>
                  <a:latin typeface="TT Hoves"/>
                </a:rPr>
                <a:t>The best attribute appears to be screen size to determine price.</a:t>
              </a:r>
            </a:p>
          </p:txBody>
        </p:sp>
      </p:grpSp>
      <p:sp>
        <p:nvSpPr>
          <p:cNvPr id="9" name="TextBox 9"/>
          <p:cNvSpPr txBox="1"/>
          <p:nvPr/>
        </p:nvSpPr>
        <p:spPr>
          <a:xfrm>
            <a:off x="16793633" y="9712228"/>
            <a:ext cx="170497"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122755" y="-1140400"/>
            <a:ext cx="7681766" cy="3540443"/>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srcRect/>
          <a:stretch>
            <a:fillRect/>
          </a:stretch>
        </p:blipFill>
        <p:spPr>
          <a:xfrm>
            <a:off x="0" y="3038831"/>
            <a:ext cx="18313707" cy="7248169"/>
          </a:xfrm>
          <a:prstGeom prst="rect">
            <a:avLst/>
          </a:prstGeom>
        </p:spPr>
      </p:pic>
      <p:sp>
        <p:nvSpPr>
          <p:cNvPr id="6" name="TextBox 6"/>
          <p:cNvSpPr txBox="1"/>
          <p:nvPr/>
        </p:nvSpPr>
        <p:spPr>
          <a:xfrm>
            <a:off x="773797" y="891359"/>
            <a:ext cx="16766113" cy="1285875"/>
          </a:xfrm>
          <a:prstGeom prst="rect">
            <a:avLst/>
          </a:prstGeom>
        </p:spPr>
        <p:txBody>
          <a:bodyPr lIns="0" tIns="0" rIns="0" bIns="0" rtlCol="0" anchor="t">
            <a:spAutoFit/>
          </a:bodyPr>
          <a:lstStyle/>
          <a:p>
            <a:pPr>
              <a:lnSpc>
                <a:spcPts val="10199"/>
              </a:lnSpc>
            </a:pPr>
            <a:r>
              <a:rPr lang="en-US" sz="8499">
                <a:solidFill>
                  <a:srgbClr val="AD2727"/>
                </a:solidFill>
                <a:latin typeface="TT Hoves Bold"/>
              </a:rPr>
              <a:t>Top 10 Most Expensive Laptops</a:t>
            </a:r>
          </a:p>
        </p:txBody>
      </p:sp>
      <p:sp>
        <p:nvSpPr>
          <p:cNvPr id="7" name="TextBox 7"/>
          <p:cNvSpPr txBox="1"/>
          <p:nvPr/>
        </p:nvSpPr>
        <p:spPr>
          <a:xfrm>
            <a:off x="17096899" y="9777612"/>
            <a:ext cx="158115"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861218" y="-1264596"/>
            <a:ext cx="7681766" cy="3540443"/>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srcRect/>
          <a:stretch>
            <a:fillRect/>
          </a:stretch>
        </p:blipFill>
        <p:spPr>
          <a:xfrm>
            <a:off x="0" y="2591982"/>
            <a:ext cx="18288000" cy="7695018"/>
          </a:xfrm>
          <a:prstGeom prst="rect">
            <a:avLst/>
          </a:prstGeom>
        </p:spPr>
      </p:pic>
      <p:sp>
        <p:nvSpPr>
          <p:cNvPr id="6" name="TextBox 6"/>
          <p:cNvSpPr txBox="1"/>
          <p:nvPr/>
        </p:nvSpPr>
        <p:spPr>
          <a:xfrm>
            <a:off x="1028700" y="663439"/>
            <a:ext cx="16032497" cy="1285875"/>
          </a:xfrm>
          <a:prstGeom prst="rect">
            <a:avLst/>
          </a:prstGeom>
        </p:spPr>
        <p:txBody>
          <a:bodyPr lIns="0" tIns="0" rIns="0" bIns="0" rtlCol="0" anchor="t">
            <a:spAutoFit/>
          </a:bodyPr>
          <a:lstStyle/>
          <a:p>
            <a:pPr>
              <a:lnSpc>
                <a:spcPts val="10199"/>
              </a:lnSpc>
            </a:pPr>
            <a:r>
              <a:rPr lang="en-US" sz="8499">
                <a:solidFill>
                  <a:srgbClr val="AD2727"/>
                </a:solidFill>
                <a:latin typeface="TT Hoves Bold"/>
              </a:rPr>
              <a:t>Top 10 Cheapest Laptops</a:t>
            </a:r>
          </a:p>
        </p:txBody>
      </p:sp>
      <p:sp>
        <p:nvSpPr>
          <p:cNvPr id="7" name="TextBox 7"/>
          <p:cNvSpPr txBox="1"/>
          <p:nvPr/>
        </p:nvSpPr>
        <p:spPr>
          <a:xfrm>
            <a:off x="16793633" y="9712228"/>
            <a:ext cx="170497"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861218" y="-1264596"/>
            <a:ext cx="7681766" cy="3540443"/>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srcRect/>
          <a:stretch>
            <a:fillRect/>
          </a:stretch>
        </p:blipFill>
        <p:spPr>
          <a:xfrm>
            <a:off x="3820108" y="1865871"/>
            <a:ext cx="10647784" cy="7722369"/>
          </a:xfrm>
          <a:prstGeom prst="rect">
            <a:avLst/>
          </a:prstGeom>
        </p:spPr>
      </p:pic>
      <p:sp>
        <p:nvSpPr>
          <p:cNvPr id="6" name="TextBox 6"/>
          <p:cNvSpPr txBox="1"/>
          <p:nvPr/>
        </p:nvSpPr>
        <p:spPr>
          <a:xfrm>
            <a:off x="353062" y="385762"/>
            <a:ext cx="18349039" cy="1285875"/>
          </a:xfrm>
          <a:prstGeom prst="rect">
            <a:avLst/>
          </a:prstGeom>
        </p:spPr>
        <p:txBody>
          <a:bodyPr lIns="0" tIns="0" rIns="0" bIns="0" rtlCol="0" anchor="t">
            <a:spAutoFit/>
          </a:bodyPr>
          <a:lstStyle/>
          <a:p>
            <a:pPr>
              <a:lnSpc>
                <a:spcPts val="10199"/>
              </a:lnSpc>
            </a:pPr>
            <a:r>
              <a:rPr lang="en-US" sz="8499">
                <a:solidFill>
                  <a:srgbClr val="AD2727"/>
                </a:solidFill>
                <a:latin typeface="TT Hoves Bold"/>
              </a:rPr>
              <a:t>Top 10 Expensive Laptops Brands</a:t>
            </a:r>
          </a:p>
        </p:txBody>
      </p:sp>
      <p:sp>
        <p:nvSpPr>
          <p:cNvPr id="7" name="TextBox 7"/>
          <p:cNvSpPr txBox="1"/>
          <p:nvPr/>
        </p:nvSpPr>
        <p:spPr>
          <a:xfrm>
            <a:off x="16793633" y="9712228"/>
            <a:ext cx="170497"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9765"/>
          <a:stretch>
            <a:fillRect/>
          </a:stretch>
        </p:blipFill>
        <p:spPr>
          <a:xfrm>
            <a:off x="0" y="0"/>
            <a:ext cx="6188300" cy="10287000"/>
          </a:xfrm>
          <a:prstGeom prst="rect">
            <a:avLst/>
          </a:prstGeom>
        </p:spPr>
      </p:pic>
      <p:sp>
        <p:nvSpPr>
          <p:cNvPr id="3" name="TextBox 3"/>
          <p:cNvSpPr txBox="1"/>
          <p:nvPr/>
        </p:nvSpPr>
        <p:spPr>
          <a:xfrm>
            <a:off x="8258697" y="1249940"/>
            <a:ext cx="8331890" cy="2571750"/>
          </a:xfrm>
          <a:prstGeom prst="rect">
            <a:avLst/>
          </a:prstGeom>
        </p:spPr>
        <p:txBody>
          <a:bodyPr lIns="0" tIns="0" rIns="0" bIns="0" rtlCol="0" anchor="t">
            <a:spAutoFit/>
          </a:bodyPr>
          <a:lstStyle/>
          <a:p>
            <a:pPr>
              <a:lnSpc>
                <a:spcPts val="10199"/>
              </a:lnSpc>
            </a:pPr>
            <a:r>
              <a:rPr lang="en-US" sz="8499">
                <a:solidFill>
                  <a:srgbClr val="A20E20"/>
                </a:solidFill>
                <a:latin typeface="TT Hoves Bold"/>
              </a:rPr>
              <a:t>About The Project</a:t>
            </a:r>
          </a:p>
        </p:txBody>
      </p:sp>
      <p:grpSp>
        <p:nvGrpSpPr>
          <p:cNvPr id="4" name="Group 4"/>
          <p:cNvGrpSpPr/>
          <p:nvPr/>
        </p:nvGrpSpPr>
        <p:grpSpPr>
          <a:xfrm rot="-5400000">
            <a:off x="8049525" y="4692138"/>
            <a:ext cx="551923" cy="310858"/>
            <a:chOff x="0" y="0"/>
            <a:chExt cx="812800" cy="457791"/>
          </a:xfrm>
        </p:grpSpPr>
        <p:sp>
          <p:nvSpPr>
            <p:cNvPr id="5" name="Freeform 5"/>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IN"/>
            </a:p>
          </p:txBody>
        </p:sp>
        <p:sp>
          <p:nvSpPr>
            <p:cNvPr id="6" name="TextBox 6"/>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a:p>
          </p:txBody>
        </p:sp>
      </p:grpSp>
      <p:sp>
        <p:nvSpPr>
          <p:cNvPr id="7" name="TextBox 7"/>
          <p:cNvSpPr txBox="1"/>
          <p:nvPr/>
        </p:nvSpPr>
        <p:spPr>
          <a:xfrm>
            <a:off x="9055360" y="4514509"/>
            <a:ext cx="7772523" cy="589915"/>
          </a:xfrm>
          <a:prstGeom prst="rect">
            <a:avLst/>
          </a:prstGeom>
        </p:spPr>
        <p:txBody>
          <a:bodyPr lIns="0" tIns="0" rIns="0" bIns="0" rtlCol="0" anchor="t">
            <a:spAutoFit/>
          </a:bodyPr>
          <a:lstStyle/>
          <a:p>
            <a:pPr>
              <a:lnSpc>
                <a:spcPts val="4759"/>
              </a:lnSpc>
            </a:pPr>
            <a:r>
              <a:rPr lang="en-US" sz="3399">
                <a:solidFill>
                  <a:srgbClr val="2A2E3A"/>
                </a:solidFill>
                <a:latin typeface="TT Hoves"/>
              </a:rPr>
              <a:t>Use Scrapy to mine data from Amazon</a:t>
            </a:r>
          </a:p>
        </p:txBody>
      </p:sp>
      <p:sp>
        <p:nvSpPr>
          <p:cNvPr id="8" name="TextBox 8"/>
          <p:cNvSpPr txBox="1"/>
          <p:nvPr/>
        </p:nvSpPr>
        <p:spPr>
          <a:xfrm>
            <a:off x="8966721" y="5759658"/>
            <a:ext cx="7861163" cy="1189990"/>
          </a:xfrm>
          <a:prstGeom prst="rect">
            <a:avLst/>
          </a:prstGeom>
        </p:spPr>
        <p:txBody>
          <a:bodyPr lIns="0" tIns="0" rIns="0" bIns="0" rtlCol="0" anchor="t">
            <a:spAutoFit/>
          </a:bodyPr>
          <a:lstStyle/>
          <a:p>
            <a:pPr>
              <a:lnSpc>
                <a:spcPts val="4759"/>
              </a:lnSpc>
            </a:pPr>
            <a:r>
              <a:rPr lang="en-US" sz="3399">
                <a:solidFill>
                  <a:srgbClr val="2A2E3A"/>
                </a:solidFill>
                <a:latin typeface="TT Hoves"/>
              </a:rPr>
              <a:t>Clean the Raw data using Pandas and analyze it</a:t>
            </a:r>
          </a:p>
        </p:txBody>
      </p:sp>
      <p:grpSp>
        <p:nvGrpSpPr>
          <p:cNvPr id="9" name="Group 9"/>
          <p:cNvGrpSpPr/>
          <p:nvPr/>
        </p:nvGrpSpPr>
        <p:grpSpPr>
          <a:xfrm rot="-5400000">
            <a:off x="7960885" y="6237324"/>
            <a:ext cx="551923" cy="310858"/>
            <a:chOff x="0" y="0"/>
            <a:chExt cx="812800" cy="457791"/>
          </a:xfrm>
        </p:grpSpPr>
        <p:sp>
          <p:nvSpPr>
            <p:cNvPr id="10" name="Freeform 10"/>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IN"/>
            </a:p>
          </p:txBody>
        </p:sp>
        <p:sp>
          <p:nvSpPr>
            <p:cNvPr id="11" name="TextBox 11"/>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a:p>
          </p:txBody>
        </p:sp>
      </p:grpSp>
      <p:grpSp>
        <p:nvGrpSpPr>
          <p:cNvPr id="12" name="Group 12"/>
          <p:cNvGrpSpPr/>
          <p:nvPr/>
        </p:nvGrpSpPr>
        <p:grpSpPr>
          <a:xfrm rot="-5400000">
            <a:off x="7960885" y="7782509"/>
            <a:ext cx="551923" cy="310858"/>
            <a:chOff x="0" y="0"/>
            <a:chExt cx="812800" cy="457791"/>
          </a:xfrm>
        </p:grpSpPr>
        <p:sp>
          <p:nvSpPr>
            <p:cNvPr id="13" name="Freeform 13"/>
            <p:cNvSpPr/>
            <p:nvPr/>
          </p:nvSpPr>
          <p:spPr>
            <a:xfrm>
              <a:off x="0" y="0"/>
              <a:ext cx="812800" cy="457791"/>
            </a:xfrm>
            <a:custGeom>
              <a:avLst/>
              <a:gdLst/>
              <a:ahLst/>
              <a:cxnLst/>
              <a:rect l="l" t="t" r="r" b="b"/>
              <a:pathLst>
                <a:path w="812800" h="457791">
                  <a:moveTo>
                    <a:pt x="406400" y="457791"/>
                  </a:moveTo>
                  <a:lnTo>
                    <a:pt x="812800" y="0"/>
                  </a:lnTo>
                  <a:lnTo>
                    <a:pt x="0" y="0"/>
                  </a:lnTo>
                  <a:lnTo>
                    <a:pt x="406400" y="457791"/>
                  </a:lnTo>
                  <a:close/>
                </a:path>
              </a:pathLst>
            </a:custGeom>
            <a:solidFill>
              <a:srgbClr val="E8223B"/>
            </a:solidFill>
          </p:spPr>
          <p:txBody>
            <a:bodyPr/>
            <a:lstStyle/>
            <a:p>
              <a:endParaRPr lang="en-IN"/>
            </a:p>
          </p:txBody>
        </p:sp>
        <p:sp>
          <p:nvSpPr>
            <p:cNvPr id="14" name="TextBox 14"/>
            <p:cNvSpPr txBox="1"/>
            <p:nvPr/>
          </p:nvSpPr>
          <p:spPr>
            <a:xfrm>
              <a:off x="127000" y="41275"/>
              <a:ext cx="558800" cy="339725"/>
            </a:xfrm>
            <a:prstGeom prst="rect">
              <a:avLst/>
            </a:prstGeom>
          </p:spPr>
          <p:txBody>
            <a:bodyPr lIns="50800" tIns="50800" rIns="50800" bIns="50800" rtlCol="0" anchor="ctr"/>
            <a:lstStyle/>
            <a:p>
              <a:pPr algn="ctr">
                <a:lnSpc>
                  <a:spcPts val="139"/>
                </a:lnSpc>
              </a:pPr>
              <a:endParaRPr/>
            </a:p>
          </p:txBody>
        </p:sp>
      </p:grpSp>
      <p:sp>
        <p:nvSpPr>
          <p:cNvPr id="15" name="TextBox 15"/>
          <p:cNvSpPr txBox="1"/>
          <p:nvPr/>
        </p:nvSpPr>
        <p:spPr>
          <a:xfrm>
            <a:off x="8966721" y="7304843"/>
            <a:ext cx="7861163" cy="1189990"/>
          </a:xfrm>
          <a:prstGeom prst="rect">
            <a:avLst/>
          </a:prstGeom>
        </p:spPr>
        <p:txBody>
          <a:bodyPr lIns="0" tIns="0" rIns="0" bIns="0" rtlCol="0" anchor="t">
            <a:spAutoFit/>
          </a:bodyPr>
          <a:lstStyle/>
          <a:p>
            <a:pPr>
              <a:lnSpc>
                <a:spcPts val="4759"/>
              </a:lnSpc>
            </a:pPr>
            <a:r>
              <a:rPr lang="en-US" sz="3399">
                <a:solidFill>
                  <a:srgbClr val="2A2E3A"/>
                </a:solidFill>
                <a:latin typeface="TT Hoves"/>
              </a:rPr>
              <a:t>Discover meaningful pattern and trends and report on it</a:t>
            </a:r>
          </a:p>
        </p:txBody>
      </p:sp>
      <p:sp>
        <p:nvSpPr>
          <p:cNvPr id="17" name="TextBox 17"/>
          <p:cNvSpPr txBox="1"/>
          <p:nvPr/>
        </p:nvSpPr>
        <p:spPr>
          <a:xfrm>
            <a:off x="16827883" y="9712228"/>
            <a:ext cx="101997"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766848" y="-1264596"/>
            <a:ext cx="7681766" cy="3540443"/>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srcRect/>
          <a:stretch>
            <a:fillRect/>
          </a:stretch>
        </p:blipFill>
        <p:spPr>
          <a:xfrm>
            <a:off x="4218042" y="1759519"/>
            <a:ext cx="10701010" cy="8209884"/>
          </a:xfrm>
          <a:prstGeom prst="rect">
            <a:avLst/>
          </a:prstGeom>
        </p:spPr>
      </p:pic>
      <p:sp>
        <p:nvSpPr>
          <p:cNvPr id="6" name="TextBox 6"/>
          <p:cNvSpPr txBox="1"/>
          <p:nvPr/>
        </p:nvSpPr>
        <p:spPr>
          <a:xfrm>
            <a:off x="414877" y="254060"/>
            <a:ext cx="17873123" cy="1285875"/>
          </a:xfrm>
          <a:prstGeom prst="rect">
            <a:avLst/>
          </a:prstGeom>
        </p:spPr>
        <p:txBody>
          <a:bodyPr lIns="0" tIns="0" rIns="0" bIns="0" rtlCol="0" anchor="t">
            <a:spAutoFit/>
          </a:bodyPr>
          <a:lstStyle/>
          <a:p>
            <a:pPr>
              <a:lnSpc>
                <a:spcPts val="10199"/>
              </a:lnSpc>
            </a:pPr>
            <a:r>
              <a:rPr lang="en-US" sz="8499">
                <a:solidFill>
                  <a:srgbClr val="AD2727"/>
                </a:solidFill>
                <a:latin typeface="TT Hoves Bold"/>
              </a:rPr>
              <a:t>Top 10 Cheapest Laptops Brands</a:t>
            </a:r>
          </a:p>
        </p:txBody>
      </p:sp>
      <p:sp>
        <p:nvSpPr>
          <p:cNvPr id="7" name="TextBox 7"/>
          <p:cNvSpPr txBox="1"/>
          <p:nvPr/>
        </p:nvSpPr>
        <p:spPr>
          <a:xfrm>
            <a:off x="16766011" y="9712228"/>
            <a:ext cx="225743"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66059" y="1028700"/>
            <a:ext cx="1093241" cy="946150"/>
          </a:xfrm>
          <a:prstGeom prst="rect">
            <a:avLst/>
          </a:prstGeom>
        </p:spPr>
      </p:pic>
      <p:pic>
        <p:nvPicPr>
          <p:cNvPr id="3" name="Picture 3"/>
          <p:cNvPicPr>
            <a:picLocks noChangeAspect="1"/>
          </p:cNvPicPr>
          <p:nvPr/>
        </p:nvPicPr>
        <p:blipFill>
          <a:blip r:embed="rId4"/>
          <a:srcRect/>
          <a:stretch>
            <a:fillRect/>
          </a:stretch>
        </p:blipFill>
        <p:spPr>
          <a:xfrm>
            <a:off x="6799040" y="1974850"/>
            <a:ext cx="11322173" cy="8211177"/>
          </a:xfrm>
          <a:prstGeom prst="rect">
            <a:avLst/>
          </a:prstGeom>
        </p:spPr>
      </p:pic>
      <p:sp>
        <p:nvSpPr>
          <p:cNvPr id="4" name="TextBox 4"/>
          <p:cNvSpPr txBox="1"/>
          <p:nvPr/>
        </p:nvSpPr>
        <p:spPr>
          <a:xfrm>
            <a:off x="943438" y="342900"/>
            <a:ext cx="16410490" cy="2393950"/>
          </a:xfrm>
          <a:prstGeom prst="rect">
            <a:avLst/>
          </a:prstGeom>
        </p:spPr>
        <p:txBody>
          <a:bodyPr lIns="0" tIns="0" rIns="0" bIns="0" rtlCol="0" anchor="t">
            <a:spAutoFit/>
          </a:bodyPr>
          <a:lstStyle/>
          <a:p>
            <a:pPr marL="0" lvl="0" indent="0" algn="l">
              <a:lnSpc>
                <a:spcPts val="9349"/>
              </a:lnSpc>
              <a:spcBef>
                <a:spcPct val="0"/>
              </a:spcBef>
            </a:pPr>
            <a:r>
              <a:rPr lang="en-US" sz="8499">
                <a:solidFill>
                  <a:srgbClr val="AD2727"/>
                </a:solidFill>
                <a:latin typeface="TT Hoves Bold"/>
              </a:rPr>
              <a:t>Average Price Of Different Brands</a:t>
            </a:r>
          </a:p>
        </p:txBody>
      </p:sp>
      <p:grpSp>
        <p:nvGrpSpPr>
          <p:cNvPr id="5" name="Group 5"/>
          <p:cNvGrpSpPr/>
          <p:nvPr/>
        </p:nvGrpSpPr>
        <p:grpSpPr>
          <a:xfrm>
            <a:off x="1028700" y="5672652"/>
            <a:ext cx="4323607" cy="1176812"/>
            <a:chOff x="0" y="0"/>
            <a:chExt cx="5764809" cy="1569082"/>
          </a:xfrm>
        </p:grpSpPr>
        <p:sp>
          <p:nvSpPr>
            <p:cNvPr id="6" name="TextBox 6"/>
            <p:cNvSpPr txBox="1"/>
            <p:nvPr/>
          </p:nvSpPr>
          <p:spPr>
            <a:xfrm>
              <a:off x="0" y="1123249"/>
              <a:ext cx="5764809" cy="445833"/>
            </a:xfrm>
            <a:prstGeom prst="rect">
              <a:avLst/>
            </a:prstGeom>
          </p:spPr>
          <p:txBody>
            <a:bodyPr lIns="0" tIns="0" rIns="0" bIns="0" rtlCol="0" anchor="t">
              <a:spAutoFit/>
            </a:bodyPr>
            <a:lstStyle/>
            <a:p>
              <a:pPr marL="0" lvl="1" indent="0">
                <a:lnSpc>
                  <a:spcPts val="2856"/>
                </a:lnSpc>
                <a:spcBef>
                  <a:spcPct val="0"/>
                </a:spcBef>
              </a:pPr>
              <a:r>
                <a:rPr lang="en-US" sz="2040">
                  <a:solidFill>
                    <a:srgbClr val="AD2727"/>
                  </a:solidFill>
                  <a:latin typeface="TT Hoves"/>
                </a:rPr>
                <a:t>Similar story to previous case</a:t>
              </a:r>
            </a:p>
          </p:txBody>
        </p:sp>
        <p:sp>
          <p:nvSpPr>
            <p:cNvPr id="7" name="TextBox 7"/>
            <p:cNvSpPr txBox="1"/>
            <p:nvPr/>
          </p:nvSpPr>
          <p:spPr>
            <a:xfrm>
              <a:off x="0" y="0"/>
              <a:ext cx="5764809" cy="995146"/>
            </a:xfrm>
            <a:prstGeom prst="rect">
              <a:avLst/>
            </a:prstGeom>
          </p:spPr>
          <p:txBody>
            <a:bodyPr lIns="0" tIns="0" rIns="0" bIns="0" rtlCol="0" anchor="t">
              <a:spAutoFit/>
            </a:bodyPr>
            <a:lstStyle/>
            <a:p>
              <a:pPr marL="0" lvl="0" indent="0">
                <a:lnSpc>
                  <a:spcPts val="2938"/>
                </a:lnSpc>
              </a:pPr>
              <a:r>
                <a:rPr lang="en-US" sz="2448">
                  <a:solidFill>
                    <a:srgbClr val="E8223B"/>
                  </a:solidFill>
                  <a:latin typeface="TT Hoves"/>
                </a:rPr>
                <a:t>USED HAVE LEAST AVERAGE PRICE</a:t>
              </a:r>
            </a:p>
          </p:txBody>
        </p:sp>
      </p:grpSp>
      <p:grpSp>
        <p:nvGrpSpPr>
          <p:cNvPr id="8" name="Group 8"/>
          <p:cNvGrpSpPr/>
          <p:nvPr/>
        </p:nvGrpSpPr>
        <p:grpSpPr>
          <a:xfrm>
            <a:off x="1028700" y="7800996"/>
            <a:ext cx="4128137" cy="1457304"/>
            <a:chOff x="0" y="0"/>
            <a:chExt cx="5504182" cy="1943072"/>
          </a:xfrm>
        </p:grpSpPr>
        <p:sp>
          <p:nvSpPr>
            <p:cNvPr id="9" name="TextBox 9"/>
            <p:cNvSpPr txBox="1"/>
            <p:nvPr/>
          </p:nvSpPr>
          <p:spPr>
            <a:xfrm>
              <a:off x="0" y="1060389"/>
              <a:ext cx="5504182" cy="882682"/>
            </a:xfrm>
            <a:prstGeom prst="rect">
              <a:avLst/>
            </a:prstGeom>
          </p:spPr>
          <p:txBody>
            <a:bodyPr lIns="0" tIns="0" rIns="0" bIns="0" rtlCol="0" anchor="t">
              <a:spAutoFit/>
            </a:bodyPr>
            <a:lstStyle/>
            <a:p>
              <a:pPr marL="0" lvl="1" indent="0">
                <a:lnSpc>
                  <a:spcPts val="2727"/>
                </a:lnSpc>
                <a:spcBef>
                  <a:spcPct val="0"/>
                </a:spcBef>
              </a:pPr>
              <a:r>
                <a:rPr lang="en-US" sz="1948">
                  <a:solidFill>
                    <a:srgbClr val="AD2727"/>
                  </a:solidFill>
                  <a:latin typeface="TT Hoves"/>
                </a:rPr>
                <a:t>Brands like acer have varied pricing so have low average </a:t>
              </a:r>
            </a:p>
          </p:txBody>
        </p:sp>
        <p:sp>
          <p:nvSpPr>
            <p:cNvPr id="10" name="TextBox 10"/>
            <p:cNvSpPr txBox="1"/>
            <p:nvPr/>
          </p:nvSpPr>
          <p:spPr>
            <a:xfrm>
              <a:off x="0" y="0"/>
              <a:ext cx="5504182" cy="939800"/>
            </a:xfrm>
            <a:prstGeom prst="rect">
              <a:avLst/>
            </a:prstGeom>
          </p:spPr>
          <p:txBody>
            <a:bodyPr lIns="0" tIns="0" rIns="0" bIns="0" rtlCol="0" anchor="t">
              <a:spAutoFit/>
            </a:bodyPr>
            <a:lstStyle/>
            <a:p>
              <a:pPr marL="0" lvl="0" indent="0">
                <a:lnSpc>
                  <a:spcPts val="2805"/>
                </a:lnSpc>
              </a:pPr>
              <a:r>
                <a:rPr lang="en-US" sz="2337">
                  <a:solidFill>
                    <a:srgbClr val="E8223B"/>
                  </a:solidFill>
                  <a:latin typeface="TT Hoves"/>
                </a:rPr>
                <a:t>AVERAGE PRICE NEAR 1000 DOLLARS</a:t>
              </a:r>
            </a:p>
          </p:txBody>
        </p:sp>
      </p:grpSp>
      <p:sp>
        <p:nvSpPr>
          <p:cNvPr id="11" name="TextBox 11"/>
          <p:cNvSpPr txBox="1"/>
          <p:nvPr/>
        </p:nvSpPr>
        <p:spPr>
          <a:xfrm>
            <a:off x="17356323" y="9909373"/>
            <a:ext cx="165735"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21</a:t>
            </a:r>
          </a:p>
        </p:txBody>
      </p:sp>
      <p:grpSp>
        <p:nvGrpSpPr>
          <p:cNvPr id="12" name="Group 12"/>
          <p:cNvGrpSpPr/>
          <p:nvPr/>
        </p:nvGrpSpPr>
        <p:grpSpPr>
          <a:xfrm rot="-10800000">
            <a:off x="14926602" y="-1565593"/>
            <a:ext cx="7681766" cy="3540443"/>
            <a:chOff x="0" y="0"/>
            <a:chExt cx="406400" cy="187305"/>
          </a:xfrm>
        </p:grpSpPr>
        <p:sp>
          <p:nvSpPr>
            <p:cNvPr id="13" name="Freeform 1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14" name="TextBox 1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a:off x="1028700" y="3263816"/>
            <a:ext cx="4128137" cy="1465070"/>
            <a:chOff x="0" y="0"/>
            <a:chExt cx="5504182" cy="1953427"/>
          </a:xfrm>
        </p:grpSpPr>
        <p:sp>
          <p:nvSpPr>
            <p:cNvPr id="16" name="TextBox 16"/>
            <p:cNvSpPr txBox="1"/>
            <p:nvPr/>
          </p:nvSpPr>
          <p:spPr>
            <a:xfrm>
              <a:off x="0" y="1070744"/>
              <a:ext cx="5504182" cy="882682"/>
            </a:xfrm>
            <a:prstGeom prst="rect">
              <a:avLst/>
            </a:prstGeom>
          </p:spPr>
          <p:txBody>
            <a:bodyPr lIns="0" tIns="0" rIns="0" bIns="0" rtlCol="0" anchor="t">
              <a:spAutoFit/>
            </a:bodyPr>
            <a:lstStyle/>
            <a:p>
              <a:pPr marL="0" lvl="1" indent="0">
                <a:lnSpc>
                  <a:spcPts val="2727"/>
                </a:lnSpc>
                <a:spcBef>
                  <a:spcPct val="0"/>
                </a:spcBef>
              </a:pPr>
              <a:r>
                <a:rPr lang="en-US" sz="1948">
                  <a:solidFill>
                    <a:srgbClr val="AD2727"/>
                  </a:solidFill>
                  <a:latin typeface="TT Hoves"/>
                </a:rPr>
                <a:t>Most Razer laptops have above average price</a:t>
              </a:r>
            </a:p>
          </p:txBody>
        </p:sp>
        <p:sp>
          <p:nvSpPr>
            <p:cNvPr id="17" name="TextBox 17"/>
            <p:cNvSpPr txBox="1"/>
            <p:nvPr/>
          </p:nvSpPr>
          <p:spPr>
            <a:xfrm>
              <a:off x="0" y="0"/>
              <a:ext cx="5504182" cy="950155"/>
            </a:xfrm>
            <a:prstGeom prst="rect">
              <a:avLst/>
            </a:prstGeom>
          </p:spPr>
          <p:txBody>
            <a:bodyPr lIns="0" tIns="0" rIns="0" bIns="0" rtlCol="0" anchor="t">
              <a:spAutoFit/>
            </a:bodyPr>
            <a:lstStyle/>
            <a:p>
              <a:pPr marL="0" lvl="0" indent="0">
                <a:lnSpc>
                  <a:spcPts val="2805"/>
                </a:lnSpc>
              </a:pPr>
              <a:r>
                <a:rPr lang="en-US" sz="2337">
                  <a:solidFill>
                    <a:srgbClr val="E8223B"/>
                  </a:solidFill>
                  <a:latin typeface="TT Hoves"/>
                </a:rPr>
                <a:t>RAZER HAVE HIGHEST AVERAGE PRICE</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02103" y="3513965"/>
            <a:ext cx="3764719" cy="933450"/>
            <a:chOff x="0" y="0"/>
            <a:chExt cx="991531" cy="245847"/>
          </a:xfrm>
        </p:grpSpPr>
        <p:sp>
          <p:nvSpPr>
            <p:cNvPr id="3" name="Freeform 3"/>
            <p:cNvSpPr/>
            <p:nvPr/>
          </p:nvSpPr>
          <p:spPr>
            <a:xfrm>
              <a:off x="0" y="0"/>
              <a:ext cx="991531" cy="245847"/>
            </a:xfrm>
            <a:custGeom>
              <a:avLst/>
              <a:gdLst/>
              <a:ahLst/>
              <a:cxnLst/>
              <a:rect l="l" t="t" r="r" b="b"/>
              <a:pathLst>
                <a:path w="991531" h="245847">
                  <a:moveTo>
                    <a:pt x="102822" y="0"/>
                  </a:moveTo>
                  <a:lnTo>
                    <a:pt x="888709" y="0"/>
                  </a:lnTo>
                  <a:cubicBezTo>
                    <a:pt x="945496" y="0"/>
                    <a:pt x="991531" y="46035"/>
                    <a:pt x="991531" y="102822"/>
                  </a:cubicBezTo>
                  <a:lnTo>
                    <a:pt x="991531" y="143025"/>
                  </a:lnTo>
                  <a:cubicBezTo>
                    <a:pt x="991531" y="170295"/>
                    <a:pt x="980698" y="196448"/>
                    <a:pt x="961415" y="215731"/>
                  </a:cubicBezTo>
                  <a:cubicBezTo>
                    <a:pt x="942132" y="235014"/>
                    <a:pt x="915979" y="245847"/>
                    <a:pt x="888709" y="245847"/>
                  </a:cubicBezTo>
                  <a:lnTo>
                    <a:pt x="102822" y="245847"/>
                  </a:lnTo>
                  <a:cubicBezTo>
                    <a:pt x="75552" y="245847"/>
                    <a:pt x="49399" y="235014"/>
                    <a:pt x="30116" y="215731"/>
                  </a:cubicBezTo>
                  <a:cubicBezTo>
                    <a:pt x="10833" y="196448"/>
                    <a:pt x="0" y="170295"/>
                    <a:pt x="0" y="143025"/>
                  </a:cubicBezTo>
                  <a:lnTo>
                    <a:pt x="0" y="102822"/>
                  </a:lnTo>
                  <a:cubicBezTo>
                    <a:pt x="0" y="75552"/>
                    <a:pt x="10833" y="49399"/>
                    <a:pt x="30116" y="30116"/>
                  </a:cubicBezTo>
                  <a:cubicBezTo>
                    <a:pt x="49399" y="10833"/>
                    <a:pt x="75552" y="0"/>
                    <a:pt x="102822" y="0"/>
                  </a:cubicBezTo>
                  <a:close/>
                </a:path>
              </a:pathLst>
            </a:custGeom>
            <a:solidFill>
              <a:srgbClr val="F44747"/>
            </a:solidFill>
          </p:spPr>
          <p:txBody>
            <a:bodyPr/>
            <a:lstStyle/>
            <a:p>
              <a:endParaRPr lang="en-IN"/>
            </a:p>
          </p:txBody>
        </p:sp>
        <p:sp>
          <p:nvSpPr>
            <p:cNvPr id="4" name="TextBox 4"/>
            <p:cNvSpPr txBox="1"/>
            <p:nvPr/>
          </p:nvSpPr>
          <p:spPr>
            <a:xfrm>
              <a:off x="0" y="-57150"/>
              <a:ext cx="812800" cy="869950"/>
            </a:xfrm>
            <a:prstGeom prst="rect">
              <a:avLst/>
            </a:prstGeom>
          </p:spPr>
          <p:txBody>
            <a:bodyPr lIns="254000" tIns="254000" rIns="254000" bIns="254000" rtlCol="0" anchor="ctr"/>
            <a:lstStyle/>
            <a:p>
              <a:pPr algn="ctr">
                <a:lnSpc>
                  <a:spcPts val="3919"/>
                </a:lnSpc>
              </a:pPr>
              <a:r>
                <a:rPr lang="en-US" sz="2799">
                  <a:solidFill>
                    <a:srgbClr val="F4E7E7"/>
                  </a:solidFill>
                  <a:latin typeface="TT Hoves Bold"/>
                </a:rPr>
                <a:t>HIGH END</a:t>
              </a:r>
            </a:p>
          </p:txBody>
        </p:sp>
      </p:grpSp>
      <p:grpSp>
        <p:nvGrpSpPr>
          <p:cNvPr id="5" name="Group 5"/>
          <p:cNvGrpSpPr/>
          <p:nvPr/>
        </p:nvGrpSpPr>
        <p:grpSpPr>
          <a:xfrm>
            <a:off x="11502103" y="5450403"/>
            <a:ext cx="3764719" cy="1399692"/>
            <a:chOff x="0" y="0"/>
            <a:chExt cx="991531" cy="368643"/>
          </a:xfrm>
        </p:grpSpPr>
        <p:sp>
          <p:nvSpPr>
            <p:cNvPr id="6" name="Freeform 6"/>
            <p:cNvSpPr/>
            <p:nvPr/>
          </p:nvSpPr>
          <p:spPr>
            <a:xfrm>
              <a:off x="0" y="0"/>
              <a:ext cx="991531" cy="368643"/>
            </a:xfrm>
            <a:custGeom>
              <a:avLst/>
              <a:gdLst/>
              <a:ahLst/>
              <a:cxnLst/>
              <a:rect l="l" t="t" r="r" b="b"/>
              <a:pathLst>
                <a:path w="991531" h="368643">
                  <a:moveTo>
                    <a:pt x="102822" y="0"/>
                  </a:moveTo>
                  <a:lnTo>
                    <a:pt x="888709" y="0"/>
                  </a:lnTo>
                  <a:cubicBezTo>
                    <a:pt x="945496" y="0"/>
                    <a:pt x="991531" y="46035"/>
                    <a:pt x="991531" y="102822"/>
                  </a:cubicBezTo>
                  <a:lnTo>
                    <a:pt x="991531" y="265821"/>
                  </a:lnTo>
                  <a:cubicBezTo>
                    <a:pt x="991531" y="293091"/>
                    <a:pt x="980698" y="319245"/>
                    <a:pt x="961415" y="338527"/>
                  </a:cubicBezTo>
                  <a:cubicBezTo>
                    <a:pt x="942132" y="357810"/>
                    <a:pt x="915979" y="368643"/>
                    <a:pt x="888709" y="368643"/>
                  </a:cubicBezTo>
                  <a:lnTo>
                    <a:pt x="102822" y="368643"/>
                  </a:lnTo>
                  <a:cubicBezTo>
                    <a:pt x="75552" y="368643"/>
                    <a:pt x="49399" y="357810"/>
                    <a:pt x="30116" y="338527"/>
                  </a:cubicBezTo>
                  <a:cubicBezTo>
                    <a:pt x="10833" y="319245"/>
                    <a:pt x="0" y="293091"/>
                    <a:pt x="0" y="265821"/>
                  </a:cubicBezTo>
                  <a:lnTo>
                    <a:pt x="0" y="102822"/>
                  </a:lnTo>
                  <a:cubicBezTo>
                    <a:pt x="0" y="75552"/>
                    <a:pt x="10833" y="49399"/>
                    <a:pt x="30116" y="30116"/>
                  </a:cubicBezTo>
                  <a:cubicBezTo>
                    <a:pt x="49399" y="10833"/>
                    <a:pt x="75552" y="0"/>
                    <a:pt x="102822" y="0"/>
                  </a:cubicBezTo>
                  <a:close/>
                </a:path>
              </a:pathLst>
            </a:custGeom>
            <a:solidFill>
              <a:srgbClr val="F44747"/>
            </a:solidFill>
          </p:spPr>
          <p:txBody>
            <a:bodyPr/>
            <a:lstStyle/>
            <a:p>
              <a:endParaRPr lang="en-IN"/>
            </a:p>
          </p:txBody>
        </p:sp>
        <p:sp>
          <p:nvSpPr>
            <p:cNvPr id="7" name="TextBox 7"/>
            <p:cNvSpPr txBox="1"/>
            <p:nvPr/>
          </p:nvSpPr>
          <p:spPr>
            <a:xfrm>
              <a:off x="0" y="-57150"/>
              <a:ext cx="812800" cy="869950"/>
            </a:xfrm>
            <a:prstGeom prst="rect">
              <a:avLst/>
            </a:prstGeom>
          </p:spPr>
          <p:txBody>
            <a:bodyPr lIns="254000" tIns="254000" rIns="254000" bIns="254000" rtlCol="0" anchor="ctr"/>
            <a:lstStyle/>
            <a:p>
              <a:pPr algn="ctr">
                <a:lnSpc>
                  <a:spcPts val="3919"/>
                </a:lnSpc>
              </a:pPr>
              <a:r>
                <a:rPr lang="en-US" sz="2799">
                  <a:solidFill>
                    <a:srgbClr val="F4E7E7"/>
                  </a:solidFill>
                  <a:latin typeface="TT Hoves"/>
                </a:rPr>
                <a:t>ACROSS THE BOARD</a:t>
              </a:r>
            </a:p>
          </p:txBody>
        </p:sp>
      </p:grpSp>
      <p:grpSp>
        <p:nvGrpSpPr>
          <p:cNvPr id="8" name="Group 8"/>
          <p:cNvGrpSpPr/>
          <p:nvPr/>
        </p:nvGrpSpPr>
        <p:grpSpPr>
          <a:xfrm>
            <a:off x="11502103" y="7663378"/>
            <a:ext cx="3764719" cy="933450"/>
            <a:chOff x="0" y="0"/>
            <a:chExt cx="991531" cy="245847"/>
          </a:xfrm>
        </p:grpSpPr>
        <p:sp>
          <p:nvSpPr>
            <p:cNvPr id="9" name="Freeform 9"/>
            <p:cNvSpPr/>
            <p:nvPr/>
          </p:nvSpPr>
          <p:spPr>
            <a:xfrm>
              <a:off x="0" y="0"/>
              <a:ext cx="991531" cy="245847"/>
            </a:xfrm>
            <a:custGeom>
              <a:avLst/>
              <a:gdLst/>
              <a:ahLst/>
              <a:cxnLst/>
              <a:rect l="l" t="t" r="r" b="b"/>
              <a:pathLst>
                <a:path w="991531" h="245847">
                  <a:moveTo>
                    <a:pt x="102822" y="0"/>
                  </a:moveTo>
                  <a:lnTo>
                    <a:pt x="888709" y="0"/>
                  </a:lnTo>
                  <a:cubicBezTo>
                    <a:pt x="945496" y="0"/>
                    <a:pt x="991531" y="46035"/>
                    <a:pt x="991531" y="102822"/>
                  </a:cubicBezTo>
                  <a:lnTo>
                    <a:pt x="991531" y="143025"/>
                  </a:lnTo>
                  <a:cubicBezTo>
                    <a:pt x="991531" y="170295"/>
                    <a:pt x="980698" y="196448"/>
                    <a:pt x="961415" y="215731"/>
                  </a:cubicBezTo>
                  <a:cubicBezTo>
                    <a:pt x="942132" y="235014"/>
                    <a:pt x="915979" y="245847"/>
                    <a:pt x="888709" y="245847"/>
                  </a:cubicBezTo>
                  <a:lnTo>
                    <a:pt x="102822" y="245847"/>
                  </a:lnTo>
                  <a:cubicBezTo>
                    <a:pt x="75552" y="245847"/>
                    <a:pt x="49399" y="235014"/>
                    <a:pt x="30116" y="215731"/>
                  </a:cubicBezTo>
                  <a:cubicBezTo>
                    <a:pt x="10833" y="196448"/>
                    <a:pt x="0" y="170295"/>
                    <a:pt x="0" y="143025"/>
                  </a:cubicBezTo>
                  <a:lnTo>
                    <a:pt x="0" y="102822"/>
                  </a:lnTo>
                  <a:cubicBezTo>
                    <a:pt x="0" y="75552"/>
                    <a:pt x="10833" y="49399"/>
                    <a:pt x="30116" y="30116"/>
                  </a:cubicBezTo>
                  <a:cubicBezTo>
                    <a:pt x="49399" y="10833"/>
                    <a:pt x="75552" y="0"/>
                    <a:pt x="102822" y="0"/>
                  </a:cubicBezTo>
                  <a:close/>
                </a:path>
              </a:pathLst>
            </a:custGeom>
            <a:solidFill>
              <a:srgbClr val="F44747"/>
            </a:solidFill>
          </p:spPr>
          <p:txBody>
            <a:bodyPr/>
            <a:lstStyle/>
            <a:p>
              <a:endParaRPr lang="en-IN"/>
            </a:p>
          </p:txBody>
        </p:sp>
        <p:sp>
          <p:nvSpPr>
            <p:cNvPr id="10" name="TextBox 10"/>
            <p:cNvSpPr txBox="1"/>
            <p:nvPr/>
          </p:nvSpPr>
          <p:spPr>
            <a:xfrm>
              <a:off x="0" y="-57150"/>
              <a:ext cx="812800" cy="869950"/>
            </a:xfrm>
            <a:prstGeom prst="rect">
              <a:avLst/>
            </a:prstGeom>
          </p:spPr>
          <p:txBody>
            <a:bodyPr lIns="254000" tIns="254000" rIns="254000" bIns="254000" rtlCol="0" anchor="ctr"/>
            <a:lstStyle/>
            <a:p>
              <a:pPr algn="ctr">
                <a:lnSpc>
                  <a:spcPts val="3919"/>
                </a:lnSpc>
              </a:pPr>
              <a:r>
                <a:rPr lang="en-US" sz="2799">
                  <a:solidFill>
                    <a:srgbClr val="F4E7E7"/>
                  </a:solidFill>
                  <a:latin typeface="TT Hoves"/>
                </a:rPr>
                <a:t>LOW END</a:t>
              </a:r>
            </a:p>
          </p:txBody>
        </p:sp>
      </p:grpSp>
      <p:pic>
        <p:nvPicPr>
          <p:cNvPr id="11" name="Picture 11"/>
          <p:cNvPicPr>
            <a:picLocks noChangeAspect="1"/>
          </p:cNvPicPr>
          <p:nvPr/>
        </p:nvPicPr>
        <p:blipFill>
          <a:blip r:embed="rId2"/>
          <a:srcRect/>
          <a:stretch>
            <a:fillRect/>
          </a:stretch>
        </p:blipFill>
        <p:spPr>
          <a:xfrm>
            <a:off x="411609" y="3143444"/>
            <a:ext cx="10867237" cy="6938706"/>
          </a:xfrm>
          <a:prstGeom prst="rect">
            <a:avLst/>
          </a:prstGeom>
        </p:spPr>
      </p:pic>
      <p:grpSp>
        <p:nvGrpSpPr>
          <p:cNvPr id="12" name="Group 12"/>
          <p:cNvGrpSpPr/>
          <p:nvPr/>
        </p:nvGrpSpPr>
        <p:grpSpPr>
          <a:xfrm>
            <a:off x="411609" y="266540"/>
            <a:ext cx="18290492" cy="2876904"/>
            <a:chOff x="0" y="0"/>
            <a:chExt cx="24387322" cy="3835872"/>
          </a:xfrm>
        </p:grpSpPr>
        <p:sp>
          <p:nvSpPr>
            <p:cNvPr id="13" name="TextBox 13"/>
            <p:cNvSpPr txBox="1"/>
            <p:nvPr/>
          </p:nvSpPr>
          <p:spPr>
            <a:xfrm>
              <a:off x="0" y="161925"/>
              <a:ext cx="24387322" cy="2996141"/>
            </a:xfrm>
            <a:prstGeom prst="rect">
              <a:avLst/>
            </a:prstGeom>
          </p:spPr>
          <p:txBody>
            <a:bodyPr lIns="0" tIns="0" rIns="0" bIns="0" rtlCol="0" anchor="t">
              <a:spAutoFit/>
            </a:bodyPr>
            <a:lstStyle/>
            <a:p>
              <a:pPr>
                <a:lnSpc>
                  <a:spcPts val="8499"/>
                </a:lnSpc>
              </a:pPr>
              <a:r>
                <a:rPr lang="en-US" sz="8499">
                  <a:solidFill>
                    <a:srgbClr val="AD2727"/>
                  </a:solidFill>
                  <a:latin typeface="TT Hoves Bold"/>
                </a:rPr>
                <a:t>Distribution of Price Among Laptop Brands</a:t>
              </a:r>
            </a:p>
          </p:txBody>
        </p:sp>
        <p:sp>
          <p:nvSpPr>
            <p:cNvPr id="14" name="TextBox 14"/>
            <p:cNvSpPr txBox="1"/>
            <p:nvPr/>
          </p:nvSpPr>
          <p:spPr>
            <a:xfrm>
              <a:off x="0" y="3256533"/>
              <a:ext cx="24387322" cy="579338"/>
            </a:xfrm>
            <a:prstGeom prst="rect">
              <a:avLst/>
            </a:prstGeom>
          </p:spPr>
          <p:txBody>
            <a:bodyPr lIns="0" tIns="0" rIns="0" bIns="0" rtlCol="0" anchor="t">
              <a:spAutoFit/>
            </a:bodyPr>
            <a:lstStyle/>
            <a:p>
              <a:pPr marL="0" lvl="0" indent="0">
                <a:lnSpc>
                  <a:spcPts val="3613"/>
                </a:lnSpc>
                <a:spcBef>
                  <a:spcPct val="0"/>
                </a:spcBef>
              </a:pPr>
              <a:r>
                <a:rPr lang="en-US" sz="2581">
                  <a:solidFill>
                    <a:srgbClr val="000000"/>
                  </a:solidFill>
                  <a:latin typeface="TT Hoves"/>
                </a:rPr>
                <a:t>Scatter plot of price against brands.</a:t>
              </a:r>
            </a:p>
          </p:txBody>
        </p:sp>
      </p:grpSp>
      <p:sp>
        <p:nvSpPr>
          <p:cNvPr id="15" name="TextBox 15"/>
          <p:cNvSpPr txBox="1"/>
          <p:nvPr/>
        </p:nvSpPr>
        <p:spPr>
          <a:xfrm>
            <a:off x="15584390" y="3485390"/>
            <a:ext cx="2135054" cy="327025"/>
          </a:xfrm>
          <a:prstGeom prst="rect">
            <a:avLst/>
          </a:prstGeom>
        </p:spPr>
        <p:txBody>
          <a:bodyPr lIns="0" tIns="0" rIns="0" bIns="0" rtlCol="0" anchor="t">
            <a:spAutoFit/>
          </a:bodyPr>
          <a:lstStyle/>
          <a:p>
            <a:pPr>
              <a:lnSpc>
                <a:spcPts val="2600"/>
              </a:lnSpc>
            </a:pPr>
            <a:r>
              <a:rPr lang="en-US" sz="2000">
                <a:solidFill>
                  <a:srgbClr val="AD2727"/>
                </a:solidFill>
                <a:latin typeface="TT Hoves"/>
              </a:rPr>
              <a:t>EXCALIBER PC</a:t>
            </a:r>
          </a:p>
        </p:txBody>
      </p:sp>
      <p:sp>
        <p:nvSpPr>
          <p:cNvPr id="16" name="TextBox 16"/>
          <p:cNvSpPr txBox="1"/>
          <p:nvPr/>
        </p:nvSpPr>
        <p:spPr>
          <a:xfrm>
            <a:off x="15584390" y="5583753"/>
            <a:ext cx="2249354" cy="974725"/>
          </a:xfrm>
          <a:prstGeom prst="rect">
            <a:avLst/>
          </a:prstGeom>
        </p:spPr>
        <p:txBody>
          <a:bodyPr lIns="0" tIns="0" rIns="0" bIns="0" rtlCol="0" anchor="t">
            <a:spAutoFit/>
          </a:bodyPr>
          <a:lstStyle/>
          <a:p>
            <a:pPr>
              <a:lnSpc>
                <a:spcPts val="2600"/>
              </a:lnSpc>
            </a:pPr>
            <a:r>
              <a:rPr lang="en-US" sz="2000">
                <a:solidFill>
                  <a:srgbClr val="AD2727"/>
                </a:solidFill>
                <a:latin typeface="TT Hoves"/>
              </a:rPr>
              <a:t> DELL</a:t>
            </a:r>
          </a:p>
          <a:p>
            <a:pPr>
              <a:lnSpc>
                <a:spcPts val="2600"/>
              </a:lnSpc>
            </a:pPr>
            <a:r>
              <a:rPr lang="en-US" sz="2000">
                <a:solidFill>
                  <a:srgbClr val="AD2727"/>
                </a:solidFill>
                <a:latin typeface="TT Hoves"/>
              </a:rPr>
              <a:t>ASUS</a:t>
            </a:r>
          </a:p>
          <a:p>
            <a:pPr>
              <a:lnSpc>
                <a:spcPts val="2600"/>
              </a:lnSpc>
            </a:pPr>
            <a:r>
              <a:rPr lang="en-US" sz="2000">
                <a:solidFill>
                  <a:srgbClr val="AD2727"/>
                </a:solidFill>
                <a:latin typeface="TT Hoves"/>
              </a:rPr>
              <a:t>MSI</a:t>
            </a:r>
          </a:p>
        </p:txBody>
      </p:sp>
      <p:sp>
        <p:nvSpPr>
          <p:cNvPr id="17" name="TextBox 17"/>
          <p:cNvSpPr txBox="1"/>
          <p:nvPr/>
        </p:nvSpPr>
        <p:spPr>
          <a:xfrm>
            <a:off x="15584390" y="7819425"/>
            <a:ext cx="1347654" cy="974725"/>
          </a:xfrm>
          <a:prstGeom prst="rect">
            <a:avLst/>
          </a:prstGeom>
        </p:spPr>
        <p:txBody>
          <a:bodyPr lIns="0" tIns="0" rIns="0" bIns="0" rtlCol="0" anchor="t">
            <a:spAutoFit/>
          </a:bodyPr>
          <a:lstStyle/>
          <a:p>
            <a:pPr>
              <a:lnSpc>
                <a:spcPts val="2600"/>
              </a:lnSpc>
            </a:pPr>
            <a:r>
              <a:rPr lang="en-US" sz="2000">
                <a:solidFill>
                  <a:srgbClr val="AD2727"/>
                </a:solidFill>
                <a:latin typeface="TT Hoves"/>
              </a:rPr>
              <a:t>LENOVO</a:t>
            </a:r>
          </a:p>
          <a:p>
            <a:pPr>
              <a:lnSpc>
                <a:spcPts val="2600"/>
              </a:lnSpc>
            </a:pPr>
            <a:r>
              <a:rPr lang="en-US" sz="2000">
                <a:solidFill>
                  <a:srgbClr val="AD2727"/>
                </a:solidFill>
                <a:latin typeface="TT Hoves"/>
              </a:rPr>
              <a:t>SAMSUNG</a:t>
            </a:r>
          </a:p>
          <a:p>
            <a:pPr>
              <a:lnSpc>
                <a:spcPts val="2600"/>
              </a:lnSpc>
            </a:pPr>
            <a:endParaRPr lang="en-US" sz="2000">
              <a:solidFill>
                <a:srgbClr val="AD2727"/>
              </a:solidFill>
              <a:latin typeface="TT Hoves"/>
            </a:endParaRPr>
          </a:p>
        </p:txBody>
      </p:sp>
      <p:sp>
        <p:nvSpPr>
          <p:cNvPr id="18" name="TextBox 18"/>
          <p:cNvSpPr txBox="1"/>
          <p:nvPr/>
        </p:nvSpPr>
        <p:spPr>
          <a:xfrm>
            <a:off x="15584390" y="3866079"/>
            <a:ext cx="2135054" cy="650875"/>
          </a:xfrm>
          <a:prstGeom prst="rect">
            <a:avLst/>
          </a:prstGeom>
        </p:spPr>
        <p:txBody>
          <a:bodyPr lIns="0" tIns="0" rIns="0" bIns="0" rtlCol="0" anchor="t">
            <a:spAutoFit/>
          </a:bodyPr>
          <a:lstStyle/>
          <a:p>
            <a:pPr>
              <a:lnSpc>
                <a:spcPts val="2600"/>
              </a:lnSpc>
            </a:pPr>
            <a:r>
              <a:rPr lang="en-US" sz="2000">
                <a:solidFill>
                  <a:srgbClr val="AD2727"/>
                </a:solidFill>
                <a:latin typeface="TT Hoves"/>
              </a:rPr>
              <a:t>ALIENWARE</a:t>
            </a:r>
          </a:p>
          <a:p>
            <a:pPr>
              <a:lnSpc>
                <a:spcPts val="2600"/>
              </a:lnSpc>
            </a:pPr>
            <a:r>
              <a:rPr lang="en-US" sz="2000">
                <a:solidFill>
                  <a:srgbClr val="AD2727"/>
                </a:solidFill>
                <a:latin typeface="TT Hoves"/>
              </a:rPr>
              <a:t>RAZER</a:t>
            </a:r>
          </a:p>
        </p:txBody>
      </p:sp>
      <p:sp>
        <p:nvSpPr>
          <p:cNvPr id="19" name="TextBox 19"/>
          <p:cNvSpPr txBox="1"/>
          <p:nvPr/>
        </p:nvSpPr>
        <p:spPr>
          <a:xfrm>
            <a:off x="16776964" y="9712228"/>
            <a:ext cx="203835"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22</a:t>
            </a:r>
          </a:p>
        </p:txBody>
      </p:sp>
      <p:grpSp>
        <p:nvGrpSpPr>
          <p:cNvPr id="20" name="Group 20"/>
          <p:cNvGrpSpPr/>
          <p:nvPr/>
        </p:nvGrpSpPr>
        <p:grpSpPr>
          <a:xfrm rot="-10800000">
            <a:off x="14861218" y="-1122437"/>
            <a:ext cx="7681766" cy="3540443"/>
            <a:chOff x="0" y="0"/>
            <a:chExt cx="406400" cy="187305"/>
          </a:xfrm>
        </p:grpSpPr>
        <p:sp>
          <p:nvSpPr>
            <p:cNvPr id="21" name="Freeform 21"/>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22" name="TextBox 22"/>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1250" y="3206153"/>
            <a:ext cx="7393005" cy="4615716"/>
            <a:chOff x="0" y="0"/>
            <a:chExt cx="9857340" cy="6154288"/>
          </a:xfrm>
        </p:grpSpPr>
        <p:sp>
          <p:nvSpPr>
            <p:cNvPr id="3" name="TextBox 3"/>
            <p:cNvSpPr txBox="1"/>
            <p:nvPr/>
          </p:nvSpPr>
          <p:spPr>
            <a:xfrm>
              <a:off x="0" y="171450"/>
              <a:ext cx="9857340" cy="3218185"/>
            </a:xfrm>
            <a:prstGeom prst="rect">
              <a:avLst/>
            </a:prstGeom>
          </p:spPr>
          <p:txBody>
            <a:bodyPr lIns="0" tIns="0" rIns="0" bIns="0" rtlCol="0" anchor="t">
              <a:spAutoFit/>
            </a:bodyPr>
            <a:lstStyle/>
            <a:p>
              <a:pPr>
                <a:lnSpc>
                  <a:spcPts val="9119"/>
                </a:lnSpc>
              </a:pPr>
              <a:r>
                <a:rPr lang="en-US" sz="9119">
                  <a:solidFill>
                    <a:srgbClr val="AD2727"/>
                  </a:solidFill>
                  <a:latin typeface="TT Hoves Bold"/>
                </a:rPr>
                <a:t>About the Ratings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14385" y="3949063"/>
              <a:ext cx="5481969" cy="129574"/>
            </a:xfrm>
            <a:prstGeom prst="rect">
              <a:avLst/>
            </a:prstGeom>
          </p:spPr>
        </p:pic>
        <p:sp>
          <p:nvSpPr>
            <p:cNvPr id="5" name="TextBox 5"/>
            <p:cNvSpPr txBox="1"/>
            <p:nvPr/>
          </p:nvSpPr>
          <p:spPr>
            <a:xfrm>
              <a:off x="0" y="4495190"/>
              <a:ext cx="9857340" cy="1659098"/>
            </a:xfrm>
            <a:prstGeom prst="rect">
              <a:avLst/>
            </a:prstGeom>
          </p:spPr>
          <p:txBody>
            <a:bodyPr lIns="0" tIns="0" rIns="0" bIns="0" rtlCol="0" anchor="t">
              <a:spAutoFit/>
            </a:bodyPr>
            <a:lstStyle/>
            <a:p>
              <a:pPr marL="667533" lvl="1" indent="-333766">
                <a:lnSpc>
                  <a:spcPts val="5256"/>
                </a:lnSpc>
                <a:buFont typeface="Arial"/>
                <a:buChar char="•"/>
              </a:pPr>
              <a:r>
                <a:rPr lang="en-US" sz="3091">
                  <a:solidFill>
                    <a:srgbClr val="AD2727"/>
                  </a:solidFill>
                  <a:latin typeface="TT Hoves"/>
                </a:rPr>
                <a:t>Most are rated between 4 and 5 stars</a:t>
              </a:r>
            </a:p>
            <a:p>
              <a:pPr marL="667533" lvl="1" indent="-333766" algn="l">
                <a:lnSpc>
                  <a:spcPts val="5256"/>
                </a:lnSpc>
                <a:buFont typeface="Arial"/>
                <a:buChar char="•"/>
              </a:pPr>
              <a:r>
                <a:rPr lang="en-US" sz="3091">
                  <a:solidFill>
                    <a:srgbClr val="AD2727"/>
                  </a:solidFill>
                  <a:latin typeface="TT Hoves"/>
                </a:rPr>
                <a:t>Significant amount rated 0-1 stars</a:t>
              </a:r>
            </a:p>
          </p:txBody>
        </p:sp>
      </p:grpSp>
      <p:pic>
        <p:nvPicPr>
          <p:cNvPr id="6" name="Picture 6"/>
          <p:cNvPicPr>
            <a:picLocks noChangeAspect="1"/>
          </p:cNvPicPr>
          <p:nvPr/>
        </p:nvPicPr>
        <p:blipFill>
          <a:blip r:embed="rId4"/>
          <a:srcRect/>
          <a:stretch>
            <a:fillRect/>
          </a:stretch>
        </p:blipFill>
        <p:spPr>
          <a:xfrm>
            <a:off x="7884255" y="665909"/>
            <a:ext cx="10403745" cy="8974223"/>
          </a:xfrm>
          <a:prstGeom prst="rect">
            <a:avLst/>
          </a:prstGeom>
        </p:spPr>
      </p:pic>
      <p:sp>
        <p:nvSpPr>
          <p:cNvPr id="7" name="TextBox 7"/>
          <p:cNvSpPr txBox="1"/>
          <p:nvPr/>
        </p:nvSpPr>
        <p:spPr>
          <a:xfrm>
            <a:off x="16795167" y="9633701"/>
            <a:ext cx="206693"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23</a:t>
            </a:r>
          </a:p>
        </p:txBody>
      </p:sp>
      <p:grpSp>
        <p:nvGrpSpPr>
          <p:cNvPr id="8" name="Group 8"/>
          <p:cNvGrpSpPr/>
          <p:nvPr/>
        </p:nvGrpSpPr>
        <p:grpSpPr>
          <a:xfrm rot="-10800000">
            <a:off x="14752244" y="-1373570"/>
            <a:ext cx="7681766" cy="3540443"/>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10" name="TextBox 10"/>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861218" y="-1547928"/>
            <a:ext cx="7681766" cy="3540443"/>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873772" y="500062"/>
            <a:ext cx="16664546" cy="1057275"/>
          </a:xfrm>
          <a:prstGeom prst="rect">
            <a:avLst/>
          </a:prstGeom>
        </p:spPr>
        <p:txBody>
          <a:bodyPr lIns="0" tIns="0" rIns="0" bIns="0" rtlCol="0" anchor="t">
            <a:spAutoFit/>
          </a:bodyPr>
          <a:lstStyle/>
          <a:p>
            <a:pPr>
              <a:lnSpc>
                <a:spcPts val="8399"/>
              </a:lnSpc>
            </a:pPr>
            <a:r>
              <a:rPr lang="en-US" sz="6999">
                <a:solidFill>
                  <a:srgbClr val="A20E20"/>
                </a:solidFill>
                <a:latin typeface="TT Hoves Bold"/>
              </a:rPr>
              <a:t>Average Rating Of Each Laptop Brand</a:t>
            </a:r>
          </a:p>
        </p:txBody>
      </p:sp>
      <p:sp>
        <p:nvSpPr>
          <p:cNvPr id="6" name="TextBox 6"/>
          <p:cNvSpPr txBox="1"/>
          <p:nvPr/>
        </p:nvSpPr>
        <p:spPr>
          <a:xfrm>
            <a:off x="17779484" y="9872375"/>
            <a:ext cx="204788"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24</a:t>
            </a:r>
          </a:p>
        </p:txBody>
      </p:sp>
      <p:grpSp>
        <p:nvGrpSpPr>
          <p:cNvPr id="7" name="Group 7"/>
          <p:cNvGrpSpPr/>
          <p:nvPr/>
        </p:nvGrpSpPr>
        <p:grpSpPr>
          <a:xfrm>
            <a:off x="3550294" y="1784710"/>
            <a:ext cx="14416845" cy="8116240"/>
            <a:chOff x="0" y="0"/>
            <a:chExt cx="19222460" cy="10821654"/>
          </a:xfrm>
        </p:grpSpPr>
        <p:pic>
          <p:nvPicPr>
            <p:cNvPr id="8" name="Picture 8"/>
            <p:cNvPicPr>
              <a:picLocks noChangeAspect="1"/>
            </p:cNvPicPr>
            <p:nvPr/>
          </p:nvPicPr>
          <p:blipFill>
            <a:blip r:embed="rId3"/>
            <a:srcRect t="847" b="847"/>
            <a:stretch>
              <a:fillRect/>
            </a:stretch>
          </p:blipFill>
          <p:spPr>
            <a:xfrm>
              <a:off x="0" y="0"/>
              <a:ext cx="19222460" cy="10821654"/>
            </a:xfrm>
            <a:prstGeom prst="rect">
              <a:avLst/>
            </a:prstGeom>
          </p:spPr>
        </p:pic>
        <p:sp>
          <p:nvSpPr>
            <p:cNvPr id="9" name="AutoShape 9"/>
            <p:cNvSpPr/>
            <p:nvPr/>
          </p:nvSpPr>
          <p:spPr>
            <a:xfrm>
              <a:off x="5222867" y="3267939"/>
              <a:ext cx="12828133" cy="0"/>
            </a:xfrm>
            <a:prstGeom prst="line">
              <a:avLst/>
            </a:prstGeom>
            <a:ln w="49283" cap="flat">
              <a:solidFill>
                <a:srgbClr val="AD2727"/>
              </a:solidFill>
              <a:prstDash val="solid"/>
              <a:headEnd type="none" w="sm" len="sm"/>
              <a:tailEnd type="none" w="sm" len="sm"/>
            </a:ln>
          </p:spPr>
          <p:txBody>
            <a:bodyPr/>
            <a:lstStyle/>
            <a:p>
              <a:endParaRPr lang="en-IN"/>
            </a:p>
          </p:txBody>
        </p:sp>
        <p:sp>
          <p:nvSpPr>
            <p:cNvPr id="10" name="AutoShape 10"/>
            <p:cNvSpPr/>
            <p:nvPr/>
          </p:nvSpPr>
          <p:spPr>
            <a:xfrm>
              <a:off x="5222867" y="9037769"/>
              <a:ext cx="12704194" cy="0"/>
            </a:xfrm>
            <a:prstGeom prst="line">
              <a:avLst/>
            </a:prstGeom>
            <a:ln w="49283" cap="flat">
              <a:solidFill>
                <a:srgbClr val="AD2727"/>
              </a:solidFill>
              <a:prstDash val="solid"/>
              <a:headEnd type="none" w="sm" len="sm"/>
              <a:tailEnd type="none" w="sm" len="sm"/>
            </a:ln>
          </p:spPr>
          <p:txBody>
            <a:bodyPr/>
            <a:lstStyle/>
            <a:p>
              <a:endParaRPr lang="en-IN"/>
            </a:p>
          </p:txBody>
        </p:sp>
      </p:grpSp>
      <p:grpSp>
        <p:nvGrpSpPr>
          <p:cNvPr id="11" name="Group 11"/>
          <p:cNvGrpSpPr/>
          <p:nvPr/>
        </p:nvGrpSpPr>
        <p:grpSpPr>
          <a:xfrm>
            <a:off x="873772" y="2558402"/>
            <a:ext cx="2920238" cy="2160236"/>
            <a:chOff x="0" y="0"/>
            <a:chExt cx="3893651" cy="2880314"/>
          </a:xfrm>
        </p:grpSpPr>
        <p:sp>
          <p:nvSpPr>
            <p:cNvPr id="12" name="TextBox 12"/>
            <p:cNvSpPr txBox="1"/>
            <p:nvPr/>
          </p:nvSpPr>
          <p:spPr>
            <a:xfrm>
              <a:off x="0" y="2364865"/>
              <a:ext cx="3893651" cy="515449"/>
            </a:xfrm>
            <a:prstGeom prst="rect">
              <a:avLst/>
            </a:prstGeom>
          </p:spPr>
          <p:txBody>
            <a:bodyPr lIns="0" tIns="0" rIns="0" bIns="0" rtlCol="0" anchor="t">
              <a:spAutoFit/>
            </a:bodyPr>
            <a:lstStyle/>
            <a:p>
              <a:pPr marL="0" lvl="1" indent="0">
                <a:lnSpc>
                  <a:spcPts val="3211"/>
                </a:lnSpc>
                <a:spcBef>
                  <a:spcPct val="0"/>
                </a:spcBef>
              </a:pPr>
              <a:r>
                <a:rPr lang="en-US" sz="2293">
                  <a:solidFill>
                    <a:srgbClr val="2A2E3A"/>
                  </a:solidFill>
                  <a:latin typeface="TT Hoves"/>
                </a:rPr>
                <a:t>Over 4.0 rating </a:t>
              </a:r>
            </a:p>
          </p:txBody>
        </p:sp>
        <p:sp>
          <p:nvSpPr>
            <p:cNvPr id="13" name="TextBox 13"/>
            <p:cNvSpPr txBox="1"/>
            <p:nvPr/>
          </p:nvSpPr>
          <p:spPr>
            <a:xfrm>
              <a:off x="0" y="0"/>
              <a:ext cx="3893651" cy="2235200"/>
            </a:xfrm>
            <a:prstGeom prst="rect">
              <a:avLst/>
            </a:prstGeom>
          </p:spPr>
          <p:txBody>
            <a:bodyPr lIns="0" tIns="0" rIns="0" bIns="0" rtlCol="0" anchor="t">
              <a:spAutoFit/>
            </a:bodyPr>
            <a:lstStyle/>
            <a:p>
              <a:pPr marL="0" lvl="0" indent="0">
                <a:lnSpc>
                  <a:spcPts val="3302"/>
                </a:lnSpc>
              </a:pPr>
              <a:r>
                <a:rPr lang="en-US" sz="2752">
                  <a:solidFill>
                    <a:srgbClr val="E8223B"/>
                  </a:solidFill>
                  <a:latin typeface="TT Hoves"/>
                </a:rPr>
                <a:t>OTVOC &amp; APPLE HAD HIGHEST AVERAGE RATING</a:t>
              </a:r>
            </a:p>
          </p:txBody>
        </p:sp>
      </p:grpSp>
      <p:grpSp>
        <p:nvGrpSpPr>
          <p:cNvPr id="14" name="Group 14"/>
          <p:cNvGrpSpPr/>
          <p:nvPr/>
        </p:nvGrpSpPr>
        <p:grpSpPr>
          <a:xfrm>
            <a:off x="873772" y="5718762"/>
            <a:ext cx="2920238" cy="2579336"/>
            <a:chOff x="0" y="0"/>
            <a:chExt cx="3893651" cy="3439114"/>
          </a:xfrm>
        </p:grpSpPr>
        <p:sp>
          <p:nvSpPr>
            <p:cNvPr id="15" name="TextBox 15"/>
            <p:cNvSpPr txBox="1"/>
            <p:nvPr/>
          </p:nvSpPr>
          <p:spPr>
            <a:xfrm>
              <a:off x="0" y="2923665"/>
              <a:ext cx="3893651" cy="515449"/>
            </a:xfrm>
            <a:prstGeom prst="rect">
              <a:avLst/>
            </a:prstGeom>
          </p:spPr>
          <p:txBody>
            <a:bodyPr lIns="0" tIns="0" rIns="0" bIns="0" rtlCol="0" anchor="t">
              <a:spAutoFit/>
            </a:bodyPr>
            <a:lstStyle/>
            <a:p>
              <a:pPr marL="0" lvl="1" indent="0">
                <a:lnSpc>
                  <a:spcPts val="3211"/>
                </a:lnSpc>
                <a:spcBef>
                  <a:spcPct val="0"/>
                </a:spcBef>
              </a:pPr>
              <a:r>
                <a:rPr lang="en-US" sz="2293">
                  <a:solidFill>
                    <a:srgbClr val="2A2E3A"/>
                  </a:solidFill>
                  <a:latin typeface="TT Hoves"/>
                </a:rPr>
                <a:t>Not Rated</a:t>
              </a:r>
            </a:p>
          </p:txBody>
        </p:sp>
        <p:sp>
          <p:nvSpPr>
            <p:cNvPr id="16" name="TextBox 16"/>
            <p:cNvSpPr txBox="1"/>
            <p:nvPr/>
          </p:nvSpPr>
          <p:spPr>
            <a:xfrm>
              <a:off x="0" y="0"/>
              <a:ext cx="3893651" cy="2794000"/>
            </a:xfrm>
            <a:prstGeom prst="rect">
              <a:avLst/>
            </a:prstGeom>
          </p:spPr>
          <p:txBody>
            <a:bodyPr lIns="0" tIns="0" rIns="0" bIns="0" rtlCol="0" anchor="t">
              <a:spAutoFit/>
            </a:bodyPr>
            <a:lstStyle/>
            <a:p>
              <a:pPr marL="0" lvl="0" indent="0">
                <a:lnSpc>
                  <a:spcPts val="3302"/>
                </a:lnSpc>
              </a:pPr>
              <a:r>
                <a:rPr lang="en-US" sz="2752">
                  <a:solidFill>
                    <a:srgbClr val="E8223B"/>
                  </a:solidFill>
                  <a:latin typeface="TT Hoves"/>
                </a:rPr>
                <a:t>REFURBISH &amp; GENERIC HAS LOWEST AVERAGE RATING</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687065" y="1067974"/>
            <a:ext cx="3244797" cy="372715"/>
          </a:xfrm>
          <a:prstGeom prst="rect">
            <a:avLst/>
          </a:prstGeom>
        </p:spPr>
        <p:txBody>
          <a:bodyPr lIns="0" tIns="0" rIns="0" bIns="0" rtlCol="0" anchor="t">
            <a:spAutoFit/>
          </a:bodyPr>
          <a:lstStyle/>
          <a:p>
            <a:pPr>
              <a:lnSpc>
                <a:spcPts val="3081"/>
              </a:lnSpc>
              <a:spcBef>
                <a:spcPct val="0"/>
              </a:spcBef>
            </a:pPr>
            <a:endParaRPr/>
          </a:p>
        </p:txBody>
      </p:sp>
      <p:pic>
        <p:nvPicPr>
          <p:cNvPr id="3" name="Picture 3"/>
          <p:cNvPicPr>
            <a:picLocks noChangeAspect="1"/>
          </p:cNvPicPr>
          <p:nvPr/>
        </p:nvPicPr>
        <p:blipFill>
          <a:blip r:embed="rId2"/>
          <a:srcRect/>
          <a:stretch>
            <a:fillRect/>
          </a:stretch>
        </p:blipFill>
        <p:spPr>
          <a:xfrm>
            <a:off x="7334556" y="1937933"/>
            <a:ext cx="10713004" cy="7802870"/>
          </a:xfrm>
          <a:prstGeom prst="rect">
            <a:avLst/>
          </a:prstGeom>
        </p:spPr>
      </p:pic>
      <p:grpSp>
        <p:nvGrpSpPr>
          <p:cNvPr id="4" name="Group 4"/>
          <p:cNvGrpSpPr/>
          <p:nvPr/>
        </p:nvGrpSpPr>
        <p:grpSpPr>
          <a:xfrm rot="-10800000">
            <a:off x="15398187" y="-1308186"/>
            <a:ext cx="7681766" cy="3540443"/>
            <a:chOff x="0" y="0"/>
            <a:chExt cx="406400" cy="187305"/>
          </a:xfrm>
        </p:grpSpPr>
        <p:sp>
          <p:nvSpPr>
            <p:cNvPr id="5" name="Freeform 5"/>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txBody>
            <a:bodyPr/>
            <a:lstStyle/>
            <a:p>
              <a:endParaRPr lang="en-IN"/>
            </a:p>
          </p:txBody>
        </p:sp>
        <p:sp>
          <p:nvSpPr>
            <p:cNvPr id="6" name="TextBox 6"/>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594722" y="3378426"/>
            <a:ext cx="6021687" cy="4864735"/>
          </a:xfrm>
          <a:prstGeom prst="rect">
            <a:avLst/>
          </a:prstGeom>
        </p:spPr>
        <p:txBody>
          <a:bodyPr lIns="0" tIns="0" rIns="0" bIns="0" rtlCol="0" anchor="t">
            <a:spAutoFit/>
          </a:bodyPr>
          <a:lstStyle/>
          <a:p>
            <a:pPr>
              <a:lnSpc>
                <a:spcPts val="4339"/>
              </a:lnSpc>
            </a:pPr>
            <a:r>
              <a:rPr lang="en-US" sz="3099">
                <a:solidFill>
                  <a:srgbClr val="6B1717"/>
                </a:solidFill>
                <a:latin typeface="TT Hoves"/>
              </a:rPr>
              <a:t>Shows that the laptops price mostly depends on RAM size.</a:t>
            </a:r>
          </a:p>
          <a:p>
            <a:pPr>
              <a:lnSpc>
                <a:spcPts val="4339"/>
              </a:lnSpc>
            </a:pPr>
            <a:endParaRPr lang="en-US" sz="3099">
              <a:solidFill>
                <a:srgbClr val="6B1717"/>
              </a:solidFill>
              <a:latin typeface="TT Hoves"/>
            </a:endParaRPr>
          </a:p>
          <a:p>
            <a:pPr>
              <a:lnSpc>
                <a:spcPts val="4339"/>
              </a:lnSpc>
            </a:pPr>
            <a:r>
              <a:rPr lang="en-US" sz="3099">
                <a:solidFill>
                  <a:srgbClr val="6B1717"/>
                </a:solidFill>
                <a:latin typeface="TT Hoves"/>
              </a:rPr>
              <a:t>4 GB RAM is most common and cheapest, followed by 8 GB and 16 GB</a:t>
            </a:r>
          </a:p>
          <a:p>
            <a:pPr>
              <a:lnSpc>
                <a:spcPts val="4339"/>
              </a:lnSpc>
            </a:pPr>
            <a:endParaRPr lang="en-US" sz="3099">
              <a:solidFill>
                <a:srgbClr val="6B1717"/>
              </a:solidFill>
              <a:latin typeface="TT Hoves"/>
            </a:endParaRPr>
          </a:p>
          <a:p>
            <a:pPr algn="l">
              <a:lnSpc>
                <a:spcPts val="4339"/>
              </a:lnSpc>
            </a:pPr>
            <a:r>
              <a:rPr lang="en-US" sz="3099">
                <a:solidFill>
                  <a:srgbClr val="6B1717"/>
                </a:solidFill>
                <a:latin typeface="TT Hoves"/>
              </a:rPr>
              <a:t>1TB RAM laptops are most expensive</a:t>
            </a:r>
          </a:p>
        </p:txBody>
      </p:sp>
      <p:sp>
        <p:nvSpPr>
          <p:cNvPr id="8" name="TextBox 8"/>
          <p:cNvSpPr txBox="1"/>
          <p:nvPr/>
        </p:nvSpPr>
        <p:spPr>
          <a:xfrm>
            <a:off x="16774107" y="9712228"/>
            <a:ext cx="209550"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25</a:t>
            </a:r>
          </a:p>
        </p:txBody>
      </p:sp>
      <p:sp>
        <p:nvSpPr>
          <p:cNvPr id="9" name="TextBox 9"/>
          <p:cNvSpPr txBox="1"/>
          <p:nvPr/>
        </p:nvSpPr>
        <p:spPr>
          <a:xfrm>
            <a:off x="943438" y="342900"/>
            <a:ext cx="16410490" cy="1212850"/>
          </a:xfrm>
          <a:prstGeom prst="rect">
            <a:avLst/>
          </a:prstGeom>
        </p:spPr>
        <p:txBody>
          <a:bodyPr lIns="0" tIns="0" rIns="0" bIns="0" rtlCol="0" anchor="t">
            <a:spAutoFit/>
          </a:bodyPr>
          <a:lstStyle/>
          <a:p>
            <a:pPr marL="0" lvl="0" indent="0" algn="l">
              <a:lnSpc>
                <a:spcPts val="9349"/>
              </a:lnSpc>
              <a:spcBef>
                <a:spcPct val="0"/>
              </a:spcBef>
            </a:pPr>
            <a:r>
              <a:rPr lang="en-US" sz="8499">
                <a:solidFill>
                  <a:srgbClr val="AD2727"/>
                </a:solidFill>
                <a:latin typeface="TT Hoves Bold"/>
              </a:rPr>
              <a:t>Price V/s RAM Histogram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47622" y="-1669157"/>
            <a:ext cx="6093065" cy="609306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52400">
              <a:solidFill>
                <a:srgbClr val="AD2727">
                  <a:alpha val="15686"/>
                </a:srgbClr>
              </a:solidFill>
            </a:ln>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382494" y="-2536340"/>
            <a:ext cx="7423320" cy="742332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85775">
              <a:solidFill>
                <a:srgbClr val="AD2727">
                  <a:alpha val="15686"/>
                </a:srgbClr>
              </a:solidFill>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52315">
            <a:off x="10669433" y="2907095"/>
            <a:ext cx="574494" cy="1042811"/>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15226">
            <a:off x="6837965" y="2892025"/>
            <a:ext cx="574494" cy="1042811"/>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5463885"/>
            <a:ext cx="571581" cy="260784"/>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7948" y="6686272"/>
            <a:ext cx="571581" cy="260784"/>
          </a:xfrm>
          <a:prstGeom prst="rect">
            <a:avLst/>
          </a:prstGeom>
        </p:spPr>
      </p:pic>
      <p:grpSp>
        <p:nvGrpSpPr>
          <p:cNvPr id="12" name="Group 12"/>
          <p:cNvGrpSpPr/>
          <p:nvPr/>
        </p:nvGrpSpPr>
        <p:grpSpPr>
          <a:xfrm>
            <a:off x="1077948" y="8375134"/>
            <a:ext cx="7388362" cy="919387"/>
            <a:chOff x="0" y="0"/>
            <a:chExt cx="9851149" cy="1225850"/>
          </a:xfrm>
        </p:grpSpPr>
        <p:sp>
          <p:nvSpPr>
            <p:cNvPr id="13" name="TextBox 13"/>
            <p:cNvSpPr txBox="1"/>
            <p:nvPr/>
          </p:nvSpPr>
          <p:spPr>
            <a:xfrm>
              <a:off x="928294" y="-85725"/>
              <a:ext cx="8922856" cy="1311575"/>
            </a:xfrm>
            <a:prstGeom prst="rect">
              <a:avLst/>
            </a:prstGeom>
          </p:spPr>
          <p:txBody>
            <a:bodyPr lIns="0" tIns="0" rIns="0" bIns="0" rtlCol="0" anchor="t">
              <a:spAutoFit/>
            </a:bodyPr>
            <a:lstStyle/>
            <a:p>
              <a:pPr>
                <a:lnSpc>
                  <a:spcPts val="3925"/>
                </a:lnSpc>
              </a:pPr>
              <a:r>
                <a:rPr lang="en-US" sz="2803" dirty="0">
                  <a:solidFill>
                    <a:srgbClr val="AD2727"/>
                  </a:solidFill>
                  <a:latin typeface="Poppins Medium"/>
                </a:rPr>
                <a:t>Samsung Chromebook takes over top 10 most cheapest laptops.</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37224"/>
              <a:ext cx="762108" cy="347712"/>
            </a:xfrm>
            <a:prstGeom prst="rect">
              <a:avLst/>
            </a:prstGeom>
          </p:spPr>
        </p:pic>
      </p:grpSp>
      <p:grpSp>
        <p:nvGrpSpPr>
          <p:cNvPr id="15" name="Group 15"/>
          <p:cNvGrpSpPr/>
          <p:nvPr/>
        </p:nvGrpSpPr>
        <p:grpSpPr>
          <a:xfrm>
            <a:off x="9870938" y="6816664"/>
            <a:ext cx="7388362" cy="919387"/>
            <a:chOff x="0" y="0"/>
            <a:chExt cx="9851149" cy="1225850"/>
          </a:xfrm>
        </p:grpSpPr>
        <p:sp>
          <p:nvSpPr>
            <p:cNvPr id="16" name="TextBox 16"/>
            <p:cNvSpPr txBox="1"/>
            <p:nvPr/>
          </p:nvSpPr>
          <p:spPr>
            <a:xfrm>
              <a:off x="928294" y="-85725"/>
              <a:ext cx="8922856" cy="1311575"/>
            </a:xfrm>
            <a:prstGeom prst="rect">
              <a:avLst/>
            </a:prstGeom>
          </p:spPr>
          <p:txBody>
            <a:bodyPr lIns="0" tIns="0" rIns="0" bIns="0" rtlCol="0" anchor="t">
              <a:spAutoFit/>
            </a:bodyPr>
            <a:lstStyle/>
            <a:p>
              <a:pPr>
                <a:lnSpc>
                  <a:spcPts val="3925"/>
                </a:lnSpc>
              </a:pPr>
              <a:r>
                <a:rPr lang="en-US" sz="2803">
                  <a:solidFill>
                    <a:srgbClr val="AD2727"/>
                  </a:solidFill>
                  <a:latin typeface="Poppins Medium"/>
                </a:rPr>
                <a:t>Most laptops have 4GB RAM and is cheaper comparatively.</a:t>
              </a:r>
            </a:p>
          </p:txBody>
        </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37224"/>
              <a:ext cx="762108" cy="347712"/>
            </a:xfrm>
            <a:prstGeom prst="rect">
              <a:avLst/>
            </a:prstGeom>
          </p:spPr>
        </p:pic>
      </p:grpSp>
      <p:grpSp>
        <p:nvGrpSpPr>
          <p:cNvPr id="18" name="Group 18"/>
          <p:cNvGrpSpPr/>
          <p:nvPr/>
        </p:nvGrpSpPr>
        <p:grpSpPr>
          <a:xfrm>
            <a:off x="9759044" y="5235363"/>
            <a:ext cx="7388362" cy="1414687"/>
            <a:chOff x="0" y="0"/>
            <a:chExt cx="9851149" cy="1886250"/>
          </a:xfrm>
        </p:grpSpPr>
        <p:sp>
          <p:nvSpPr>
            <p:cNvPr id="19" name="TextBox 19"/>
            <p:cNvSpPr txBox="1"/>
            <p:nvPr/>
          </p:nvSpPr>
          <p:spPr>
            <a:xfrm>
              <a:off x="928294" y="-85725"/>
              <a:ext cx="8922856" cy="1971975"/>
            </a:xfrm>
            <a:prstGeom prst="rect">
              <a:avLst/>
            </a:prstGeom>
          </p:spPr>
          <p:txBody>
            <a:bodyPr lIns="0" tIns="0" rIns="0" bIns="0" rtlCol="0" anchor="t">
              <a:spAutoFit/>
            </a:bodyPr>
            <a:lstStyle/>
            <a:p>
              <a:pPr>
                <a:lnSpc>
                  <a:spcPts val="3925"/>
                </a:lnSpc>
              </a:pPr>
              <a:r>
                <a:rPr lang="en-US" sz="2803">
                  <a:solidFill>
                    <a:srgbClr val="AD2727"/>
                  </a:solidFill>
                  <a:latin typeface="Poppins Medium"/>
                </a:rPr>
                <a:t>Razer is most expensive laptop brand followed by Toughbook and ExCalliber.</a:t>
              </a:r>
            </a:p>
          </p:txBody>
        </p:sp>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37224"/>
              <a:ext cx="762108" cy="347712"/>
            </a:xfrm>
            <a:prstGeom prst="rect">
              <a:avLst/>
            </a:prstGeom>
          </p:spPr>
        </p:pic>
      </p:grpSp>
      <p:grpSp>
        <p:nvGrpSpPr>
          <p:cNvPr id="21" name="Group 21"/>
          <p:cNvGrpSpPr/>
          <p:nvPr/>
        </p:nvGrpSpPr>
        <p:grpSpPr>
          <a:xfrm>
            <a:off x="9870938" y="8146534"/>
            <a:ext cx="7388362" cy="919387"/>
            <a:chOff x="0" y="0"/>
            <a:chExt cx="9851149" cy="1225850"/>
          </a:xfrm>
        </p:grpSpPr>
        <p:sp>
          <p:nvSpPr>
            <p:cNvPr id="22" name="TextBox 22"/>
            <p:cNvSpPr txBox="1"/>
            <p:nvPr/>
          </p:nvSpPr>
          <p:spPr>
            <a:xfrm>
              <a:off x="928294" y="-85725"/>
              <a:ext cx="8922856" cy="1311575"/>
            </a:xfrm>
            <a:prstGeom prst="rect">
              <a:avLst/>
            </a:prstGeom>
          </p:spPr>
          <p:txBody>
            <a:bodyPr lIns="0" tIns="0" rIns="0" bIns="0" rtlCol="0" anchor="t">
              <a:spAutoFit/>
            </a:bodyPr>
            <a:lstStyle/>
            <a:p>
              <a:pPr>
                <a:lnSpc>
                  <a:spcPts val="3925"/>
                </a:lnSpc>
              </a:pPr>
              <a:r>
                <a:rPr lang="en-US" sz="2803">
                  <a:solidFill>
                    <a:srgbClr val="AD2727"/>
                  </a:solidFill>
                  <a:latin typeface="Poppins Medium"/>
                </a:rPr>
                <a:t>Laptops with 32GB and 128GB RAM is expensive and less in number.</a:t>
              </a:r>
            </a:p>
          </p:txBody>
        </p:sp>
        <p:pic>
          <p:nvPicPr>
            <p:cNvPr id="23" name="Picture 2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37224"/>
              <a:ext cx="762108" cy="347712"/>
            </a:xfrm>
            <a:prstGeom prst="rect">
              <a:avLst/>
            </a:prstGeom>
          </p:spPr>
        </p:pic>
      </p:grpSp>
      <p:pic>
        <p:nvPicPr>
          <p:cNvPr id="24" name="Picture 2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74396" y="913555"/>
            <a:ext cx="2088128" cy="2377785"/>
          </a:xfrm>
          <a:prstGeom prst="rect">
            <a:avLst/>
          </a:prstGeom>
        </p:spPr>
      </p:pic>
      <p:sp>
        <p:nvSpPr>
          <p:cNvPr id="25" name="TextBox 25"/>
          <p:cNvSpPr txBox="1"/>
          <p:nvPr/>
        </p:nvSpPr>
        <p:spPr>
          <a:xfrm>
            <a:off x="6047622" y="742105"/>
            <a:ext cx="6192757" cy="2095612"/>
          </a:xfrm>
          <a:prstGeom prst="rect">
            <a:avLst/>
          </a:prstGeom>
        </p:spPr>
        <p:txBody>
          <a:bodyPr lIns="0" tIns="0" rIns="0" bIns="0" rtlCol="0" anchor="t">
            <a:spAutoFit/>
          </a:bodyPr>
          <a:lstStyle/>
          <a:p>
            <a:pPr algn="ctr">
              <a:lnSpc>
                <a:spcPts val="11895"/>
              </a:lnSpc>
            </a:pPr>
            <a:r>
              <a:rPr lang="en-US" sz="8496">
                <a:solidFill>
                  <a:srgbClr val="AD2727"/>
                </a:solidFill>
                <a:latin typeface="Marykate"/>
              </a:rPr>
              <a:t>MAIN INSIGHTS</a:t>
            </a:r>
          </a:p>
          <a:p>
            <a:pPr algn="ctr">
              <a:lnSpc>
                <a:spcPts val="11895"/>
              </a:lnSpc>
            </a:pPr>
            <a:endParaRPr lang="en-US" sz="8496">
              <a:solidFill>
                <a:srgbClr val="AD2727"/>
              </a:solidFill>
              <a:latin typeface="Marykate"/>
            </a:endParaRPr>
          </a:p>
        </p:txBody>
      </p:sp>
      <p:sp>
        <p:nvSpPr>
          <p:cNvPr id="26" name="TextBox 26"/>
          <p:cNvSpPr txBox="1"/>
          <p:nvPr/>
        </p:nvSpPr>
        <p:spPr>
          <a:xfrm>
            <a:off x="1935805" y="5273883"/>
            <a:ext cx="5338217" cy="1005112"/>
          </a:xfrm>
          <a:prstGeom prst="rect">
            <a:avLst/>
          </a:prstGeom>
        </p:spPr>
        <p:txBody>
          <a:bodyPr lIns="0" tIns="0" rIns="0" bIns="0" rtlCol="0" anchor="t">
            <a:spAutoFit/>
          </a:bodyPr>
          <a:lstStyle/>
          <a:p>
            <a:pPr>
              <a:lnSpc>
                <a:spcPts val="3925"/>
              </a:lnSpc>
            </a:pPr>
            <a:r>
              <a:rPr lang="en-US" sz="2803">
                <a:solidFill>
                  <a:srgbClr val="AD2727"/>
                </a:solidFill>
                <a:latin typeface="Poppins Medium"/>
              </a:rPr>
              <a:t>Price changes with change in Screen size, RAM and Brand.</a:t>
            </a:r>
          </a:p>
        </p:txBody>
      </p:sp>
      <p:sp>
        <p:nvSpPr>
          <p:cNvPr id="27" name="TextBox 27"/>
          <p:cNvSpPr txBox="1"/>
          <p:nvPr/>
        </p:nvSpPr>
        <p:spPr>
          <a:xfrm>
            <a:off x="17259300" y="9636458"/>
            <a:ext cx="208597" cy="257175"/>
          </a:xfrm>
          <a:prstGeom prst="rect">
            <a:avLst/>
          </a:prstGeom>
        </p:spPr>
        <p:txBody>
          <a:bodyPr lIns="0" tIns="0" rIns="0" bIns="0" rtlCol="0" anchor="t">
            <a:spAutoFit/>
          </a:bodyPr>
          <a:lstStyle/>
          <a:p>
            <a:pPr algn="ctr">
              <a:lnSpc>
                <a:spcPts val="2100"/>
              </a:lnSpc>
              <a:spcBef>
                <a:spcPct val="0"/>
              </a:spcBef>
            </a:pPr>
            <a:r>
              <a:rPr lang="en-US" sz="1500">
                <a:solidFill>
                  <a:srgbClr val="AD2727"/>
                </a:solidFill>
                <a:latin typeface="TT Hoves"/>
              </a:rPr>
              <a:t>26</a:t>
            </a:r>
          </a:p>
        </p:txBody>
      </p:sp>
      <p:sp>
        <p:nvSpPr>
          <p:cNvPr id="28" name="TextBox 28"/>
          <p:cNvSpPr txBox="1"/>
          <p:nvPr/>
        </p:nvSpPr>
        <p:spPr>
          <a:xfrm>
            <a:off x="1801714" y="6536171"/>
            <a:ext cx="5933365" cy="1500412"/>
          </a:xfrm>
          <a:prstGeom prst="rect">
            <a:avLst/>
          </a:prstGeom>
        </p:spPr>
        <p:txBody>
          <a:bodyPr lIns="0" tIns="0" rIns="0" bIns="0" rtlCol="0" anchor="t">
            <a:spAutoFit/>
          </a:bodyPr>
          <a:lstStyle/>
          <a:p>
            <a:pPr>
              <a:lnSpc>
                <a:spcPts val="3925"/>
              </a:lnSpc>
            </a:pPr>
            <a:r>
              <a:rPr lang="en-US" sz="2803">
                <a:solidFill>
                  <a:srgbClr val="AD2727"/>
                </a:solidFill>
                <a:latin typeface="Poppins Medium"/>
              </a:rPr>
              <a:t>Dell's Alienware and MSI's laptops take over top 10 most expensive laptops.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3653296" y="-388644"/>
            <a:ext cx="14753038" cy="3370693"/>
            <a:chOff x="0" y="0"/>
            <a:chExt cx="819809" cy="187305"/>
          </a:xfrm>
        </p:grpSpPr>
        <p:sp>
          <p:nvSpPr>
            <p:cNvPr id="6" name="Freeform 6"/>
            <p:cNvSpPr/>
            <p:nvPr/>
          </p:nvSpPr>
          <p:spPr>
            <a:xfrm>
              <a:off x="0" y="0"/>
              <a:ext cx="819809" cy="187305"/>
            </a:xfrm>
            <a:custGeom>
              <a:avLst/>
              <a:gdLst/>
              <a:ahLst/>
              <a:cxnLst/>
              <a:rect l="l" t="t" r="r" b="b"/>
              <a:pathLst>
                <a:path w="819809" h="187305">
                  <a:moveTo>
                    <a:pt x="203200" y="0"/>
                  </a:moveTo>
                  <a:lnTo>
                    <a:pt x="616609" y="0"/>
                  </a:lnTo>
                  <a:lnTo>
                    <a:pt x="819809" y="187305"/>
                  </a:lnTo>
                  <a:lnTo>
                    <a:pt x="0" y="187305"/>
                  </a:lnTo>
                  <a:lnTo>
                    <a:pt x="203200" y="0"/>
                  </a:lnTo>
                  <a:close/>
                </a:path>
              </a:pathLst>
            </a:custGeom>
            <a:solidFill>
              <a:srgbClr val="AD2727"/>
            </a:solidFill>
          </p:spPr>
          <p:txBody>
            <a:bodyPr/>
            <a:lstStyle/>
            <a:p>
              <a:endParaRPr lang="en-IN"/>
            </a:p>
          </p:txBody>
        </p:sp>
        <p:sp>
          <p:nvSpPr>
            <p:cNvPr id="7" name="TextBox 7"/>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601303" y="3876547"/>
            <a:ext cx="14215090" cy="6072472"/>
          </a:xfrm>
          <a:prstGeom prst="rect">
            <a:avLst/>
          </a:prstGeom>
        </p:spPr>
        <p:txBody>
          <a:bodyPr lIns="0" tIns="0" rIns="0" bIns="0" rtlCol="0" anchor="t">
            <a:spAutoFit/>
          </a:bodyPr>
          <a:lstStyle/>
          <a:p>
            <a:pPr>
              <a:lnSpc>
                <a:spcPts val="8150"/>
              </a:lnSpc>
            </a:pPr>
            <a:endParaRPr/>
          </a:p>
          <a:p>
            <a:pPr marL="879862" lvl="1" indent="-439931">
              <a:lnSpc>
                <a:spcPts val="8150"/>
              </a:lnSpc>
              <a:buFont typeface="Arial"/>
              <a:buChar char="•"/>
            </a:pPr>
            <a:r>
              <a:rPr lang="en-US" sz="4075">
                <a:solidFill>
                  <a:srgbClr val="7B1919"/>
                </a:solidFill>
                <a:latin typeface="TT Hoves"/>
              </a:rPr>
              <a:t>Amazon has mechanisms to prevent scraping</a:t>
            </a:r>
          </a:p>
          <a:p>
            <a:pPr marL="879862" lvl="1" indent="-439931">
              <a:lnSpc>
                <a:spcPts val="8150"/>
              </a:lnSpc>
              <a:buFont typeface="Arial"/>
              <a:buChar char="•"/>
            </a:pPr>
            <a:r>
              <a:rPr lang="en-US" sz="4075">
                <a:solidFill>
                  <a:srgbClr val="7B1919"/>
                </a:solidFill>
                <a:latin typeface="TT Hoves"/>
              </a:rPr>
              <a:t>Joint ventures (Sub Brands)</a:t>
            </a:r>
          </a:p>
          <a:p>
            <a:pPr marL="879862" lvl="1" indent="-439931">
              <a:lnSpc>
                <a:spcPts val="8150"/>
              </a:lnSpc>
              <a:buFont typeface="Arial"/>
              <a:buChar char="•"/>
            </a:pPr>
            <a:r>
              <a:rPr lang="en-US" sz="4075">
                <a:solidFill>
                  <a:srgbClr val="7B1919"/>
                </a:solidFill>
                <a:latin typeface="TT Hoves"/>
              </a:rPr>
              <a:t>Irregularities in amazon pages</a:t>
            </a:r>
          </a:p>
          <a:p>
            <a:pPr marL="879862" lvl="1" indent="-439931">
              <a:lnSpc>
                <a:spcPts val="8150"/>
              </a:lnSpc>
              <a:buFont typeface="Arial"/>
              <a:buChar char="•"/>
            </a:pPr>
            <a:r>
              <a:rPr lang="en-US" sz="4075">
                <a:solidFill>
                  <a:srgbClr val="7B1919"/>
                </a:solidFill>
                <a:latin typeface="TT Hoves"/>
              </a:rPr>
              <a:t>Sellers other than the authorized distributor</a:t>
            </a:r>
          </a:p>
          <a:p>
            <a:pPr>
              <a:lnSpc>
                <a:spcPts val="8150"/>
              </a:lnSpc>
            </a:pPr>
            <a:endParaRPr lang="en-US" sz="4075">
              <a:solidFill>
                <a:srgbClr val="7B1919"/>
              </a:solidFill>
              <a:latin typeface="TT Hoves"/>
            </a:endParaRPr>
          </a:p>
        </p:txBody>
      </p:sp>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21548" y="5012546"/>
            <a:ext cx="3061065" cy="4114800"/>
          </a:xfrm>
          <a:prstGeom prst="rect">
            <a:avLst/>
          </a:prstGeom>
        </p:spPr>
      </p:pic>
      <p:sp>
        <p:nvSpPr>
          <p:cNvPr id="10" name="TextBox 10"/>
          <p:cNvSpPr txBox="1"/>
          <p:nvPr/>
        </p:nvSpPr>
        <p:spPr>
          <a:xfrm>
            <a:off x="1601303" y="1028700"/>
            <a:ext cx="6250719"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Challenges</a:t>
            </a:r>
          </a:p>
        </p:txBody>
      </p:sp>
      <p:sp>
        <p:nvSpPr>
          <p:cNvPr id="11" name="TextBox 11"/>
          <p:cNvSpPr txBox="1"/>
          <p:nvPr/>
        </p:nvSpPr>
        <p:spPr>
          <a:xfrm>
            <a:off x="16780774" y="9712228"/>
            <a:ext cx="196215"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3653296" y="-388644"/>
            <a:ext cx="14753038" cy="3370693"/>
            <a:chOff x="0" y="0"/>
            <a:chExt cx="819809" cy="187305"/>
          </a:xfrm>
        </p:grpSpPr>
        <p:sp>
          <p:nvSpPr>
            <p:cNvPr id="6" name="Freeform 6"/>
            <p:cNvSpPr/>
            <p:nvPr/>
          </p:nvSpPr>
          <p:spPr>
            <a:xfrm>
              <a:off x="0" y="0"/>
              <a:ext cx="819809" cy="187305"/>
            </a:xfrm>
            <a:custGeom>
              <a:avLst/>
              <a:gdLst/>
              <a:ahLst/>
              <a:cxnLst/>
              <a:rect l="l" t="t" r="r" b="b"/>
              <a:pathLst>
                <a:path w="819809" h="187305">
                  <a:moveTo>
                    <a:pt x="203200" y="0"/>
                  </a:moveTo>
                  <a:lnTo>
                    <a:pt x="616609" y="0"/>
                  </a:lnTo>
                  <a:lnTo>
                    <a:pt x="819809" y="187305"/>
                  </a:lnTo>
                  <a:lnTo>
                    <a:pt x="0" y="187305"/>
                  </a:lnTo>
                  <a:lnTo>
                    <a:pt x="203200" y="0"/>
                  </a:lnTo>
                  <a:close/>
                </a:path>
              </a:pathLst>
            </a:custGeom>
            <a:solidFill>
              <a:srgbClr val="AD2727"/>
            </a:solidFill>
          </p:spPr>
          <p:txBody>
            <a:bodyPr/>
            <a:lstStyle/>
            <a:p>
              <a:endParaRPr lang="en-IN"/>
            </a:p>
          </p:txBody>
        </p:sp>
        <p:sp>
          <p:nvSpPr>
            <p:cNvPr id="7" name="TextBox 7"/>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601303" y="1028700"/>
            <a:ext cx="6250719"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Conclusion</a:t>
            </a:r>
          </a:p>
        </p:txBody>
      </p:sp>
      <p:sp>
        <p:nvSpPr>
          <p:cNvPr id="9" name="TextBox 9"/>
          <p:cNvSpPr txBox="1"/>
          <p:nvPr/>
        </p:nvSpPr>
        <p:spPr>
          <a:xfrm>
            <a:off x="1601303" y="3886072"/>
            <a:ext cx="14215090" cy="3937000"/>
          </a:xfrm>
          <a:prstGeom prst="rect">
            <a:avLst/>
          </a:prstGeom>
        </p:spPr>
        <p:txBody>
          <a:bodyPr lIns="0" tIns="0" rIns="0" bIns="0" rtlCol="0" anchor="t">
            <a:spAutoFit/>
          </a:bodyPr>
          <a:lstStyle/>
          <a:p>
            <a:pPr marL="863599" lvl="1" indent="-431800">
              <a:lnSpc>
                <a:spcPts val="7999"/>
              </a:lnSpc>
              <a:buFont typeface="Arial"/>
              <a:buChar char="•"/>
            </a:pPr>
            <a:r>
              <a:rPr lang="en-US" sz="3999">
                <a:solidFill>
                  <a:srgbClr val="7B1919"/>
                </a:solidFill>
                <a:latin typeface="TT Hoves"/>
              </a:rPr>
              <a:t>Scraped  Amazon laptop data</a:t>
            </a:r>
          </a:p>
          <a:p>
            <a:pPr marL="863599" lvl="1" indent="-431800">
              <a:lnSpc>
                <a:spcPts val="7999"/>
              </a:lnSpc>
              <a:buFont typeface="Arial"/>
              <a:buChar char="•"/>
            </a:pPr>
            <a:r>
              <a:rPr lang="en-US" sz="3999">
                <a:solidFill>
                  <a:srgbClr val="7B1919"/>
                </a:solidFill>
                <a:latin typeface="TT Hoves"/>
              </a:rPr>
              <a:t>Cleaned raw data</a:t>
            </a:r>
          </a:p>
          <a:p>
            <a:pPr marL="863599" lvl="1" indent="-431800">
              <a:lnSpc>
                <a:spcPts val="7999"/>
              </a:lnSpc>
              <a:buFont typeface="Arial"/>
              <a:buChar char="•"/>
            </a:pPr>
            <a:r>
              <a:rPr lang="en-US" sz="3999">
                <a:solidFill>
                  <a:srgbClr val="7B1919"/>
                </a:solidFill>
                <a:latin typeface="TT Hoves"/>
              </a:rPr>
              <a:t>Visualized data using Matplotlib and Seaborn</a:t>
            </a:r>
          </a:p>
          <a:p>
            <a:pPr marL="863599" lvl="1" indent="-431800">
              <a:lnSpc>
                <a:spcPts val="7999"/>
              </a:lnSpc>
              <a:buFont typeface="Arial"/>
              <a:buChar char="•"/>
            </a:pPr>
            <a:r>
              <a:rPr lang="en-US" sz="3999">
                <a:solidFill>
                  <a:srgbClr val="7B1919"/>
                </a:solidFill>
                <a:latin typeface="TT Hoves"/>
              </a:rPr>
              <a:t>Discovered insights and patterns</a:t>
            </a:r>
          </a:p>
        </p:txBody>
      </p:sp>
      <p:sp>
        <p:nvSpPr>
          <p:cNvPr id="10" name="TextBox 10"/>
          <p:cNvSpPr txBox="1"/>
          <p:nvPr/>
        </p:nvSpPr>
        <p:spPr>
          <a:xfrm>
            <a:off x="16774583" y="9712228"/>
            <a:ext cx="208597"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3653296" y="-388644"/>
            <a:ext cx="16491004" cy="3370693"/>
            <a:chOff x="0" y="0"/>
            <a:chExt cx="916385" cy="187305"/>
          </a:xfrm>
        </p:grpSpPr>
        <p:sp>
          <p:nvSpPr>
            <p:cNvPr id="6" name="Freeform 6"/>
            <p:cNvSpPr/>
            <p:nvPr/>
          </p:nvSpPr>
          <p:spPr>
            <a:xfrm>
              <a:off x="0" y="0"/>
              <a:ext cx="916385" cy="187305"/>
            </a:xfrm>
            <a:custGeom>
              <a:avLst/>
              <a:gdLst/>
              <a:ahLst/>
              <a:cxnLst/>
              <a:rect l="l" t="t" r="r" b="b"/>
              <a:pathLst>
                <a:path w="916385" h="187305">
                  <a:moveTo>
                    <a:pt x="203200" y="0"/>
                  </a:moveTo>
                  <a:lnTo>
                    <a:pt x="713185" y="0"/>
                  </a:lnTo>
                  <a:lnTo>
                    <a:pt x="916385" y="187305"/>
                  </a:lnTo>
                  <a:lnTo>
                    <a:pt x="0" y="187305"/>
                  </a:lnTo>
                  <a:lnTo>
                    <a:pt x="203200" y="0"/>
                  </a:lnTo>
                  <a:close/>
                </a:path>
              </a:pathLst>
            </a:custGeom>
            <a:solidFill>
              <a:srgbClr val="AD2727"/>
            </a:solidFill>
          </p:spPr>
          <p:txBody>
            <a:bodyPr/>
            <a:lstStyle/>
            <a:p>
              <a:endParaRPr lang="en-IN"/>
            </a:p>
          </p:txBody>
        </p:sp>
        <p:sp>
          <p:nvSpPr>
            <p:cNvPr id="7" name="TextBox 7"/>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601303" y="1053236"/>
            <a:ext cx="12749692"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References</a:t>
            </a:r>
          </a:p>
        </p:txBody>
      </p:sp>
      <p:sp>
        <p:nvSpPr>
          <p:cNvPr id="9" name="TextBox 9"/>
          <p:cNvSpPr txBox="1"/>
          <p:nvPr/>
        </p:nvSpPr>
        <p:spPr>
          <a:xfrm>
            <a:off x="1601303" y="3440453"/>
            <a:ext cx="15657997" cy="1560620"/>
          </a:xfrm>
          <a:prstGeom prst="rect">
            <a:avLst/>
          </a:prstGeom>
        </p:spPr>
        <p:txBody>
          <a:bodyPr lIns="0" tIns="0" rIns="0" bIns="0" rtlCol="0" anchor="t">
            <a:spAutoFit/>
          </a:bodyPr>
          <a:lstStyle/>
          <a:p>
            <a:pPr marL="474976" lvl="1" indent="-237488">
              <a:lnSpc>
                <a:spcPts val="3079"/>
              </a:lnSpc>
              <a:buFont typeface="Arial"/>
              <a:buChar char="•"/>
            </a:pPr>
            <a:r>
              <a:rPr lang="en-US" sz="2199" dirty="0">
                <a:solidFill>
                  <a:srgbClr val="6B1717"/>
                </a:solidFill>
                <a:latin typeface="TT Hoves"/>
              </a:rPr>
              <a:t>Scrapy Beginners Series Part 1 - First Scrapy Spider | </a:t>
            </a:r>
            <a:r>
              <a:rPr lang="en-US" sz="2199" dirty="0" err="1">
                <a:solidFill>
                  <a:srgbClr val="6B1717"/>
                </a:solidFill>
                <a:latin typeface="TT Hoves"/>
              </a:rPr>
              <a:t>ScrapeOps</a:t>
            </a:r>
            <a:r>
              <a:rPr lang="en-US" sz="2199" dirty="0">
                <a:solidFill>
                  <a:srgbClr val="6B1717"/>
                </a:solidFill>
                <a:latin typeface="TT Hoves"/>
              </a:rPr>
              <a:t>. (n.d.). https://scrapeops.io/python-scrapy-playbook/scrapy-beginners-guide/</a:t>
            </a:r>
          </a:p>
          <a:p>
            <a:pPr>
              <a:lnSpc>
                <a:spcPts val="3079"/>
              </a:lnSpc>
            </a:pPr>
            <a:endParaRPr lang="en-US" sz="2199" dirty="0">
              <a:solidFill>
                <a:srgbClr val="6B1717"/>
              </a:solidFill>
              <a:latin typeface="TT Hoves"/>
            </a:endParaRPr>
          </a:p>
          <a:p>
            <a:pPr marL="474976" lvl="1" indent="-237488">
              <a:lnSpc>
                <a:spcPts val="3079"/>
              </a:lnSpc>
              <a:buFont typeface="Arial"/>
              <a:buChar char="•"/>
            </a:pPr>
            <a:r>
              <a:rPr lang="en-US" sz="2199" dirty="0">
                <a:solidFill>
                  <a:srgbClr val="6B1717"/>
                </a:solidFill>
                <a:latin typeface="TT Hoves"/>
              </a:rPr>
              <a:t>Amazon.com: Laptop. (n.d.). https://www.amazon.com/s?k=laptop</a:t>
            </a:r>
          </a:p>
        </p:txBody>
      </p:sp>
      <p:sp>
        <p:nvSpPr>
          <p:cNvPr id="10" name="TextBox 10"/>
          <p:cNvSpPr txBox="1"/>
          <p:nvPr/>
        </p:nvSpPr>
        <p:spPr>
          <a:xfrm>
            <a:off x="16763894" y="9712228"/>
            <a:ext cx="233600" cy="262175"/>
          </a:xfrm>
          <a:prstGeom prst="rect">
            <a:avLst/>
          </a:prstGeom>
        </p:spPr>
        <p:txBody>
          <a:bodyPr lIns="0" tIns="0" rIns="0" bIns="0" rtlCol="0" anchor="t">
            <a:spAutoFit/>
          </a:bodyPr>
          <a:lstStyle/>
          <a:p>
            <a:pPr algn="ctr">
              <a:lnSpc>
                <a:spcPts val="2145"/>
              </a:lnSpc>
              <a:spcBef>
                <a:spcPct val="0"/>
              </a:spcBef>
            </a:pPr>
            <a:r>
              <a:rPr lang="en-US" sz="1532">
                <a:solidFill>
                  <a:srgbClr val="000000"/>
                </a:solidFill>
                <a:latin typeface="TT Hoves"/>
              </a:rPr>
              <a:t>30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6001848" cy="3185392"/>
            <a:chOff x="0" y="0"/>
            <a:chExt cx="1287222" cy="256240"/>
          </a:xfrm>
        </p:grpSpPr>
        <p:sp>
          <p:nvSpPr>
            <p:cNvPr id="6" name="Freeform 6"/>
            <p:cNvSpPr/>
            <p:nvPr/>
          </p:nvSpPr>
          <p:spPr>
            <a:xfrm>
              <a:off x="0" y="0"/>
              <a:ext cx="1287222" cy="256240"/>
            </a:xfrm>
            <a:custGeom>
              <a:avLst/>
              <a:gdLst/>
              <a:ahLst/>
              <a:cxnLst/>
              <a:rect l="l" t="t" r="r" b="b"/>
              <a:pathLst>
                <a:path w="1287222" h="256240">
                  <a:moveTo>
                    <a:pt x="203200" y="0"/>
                  </a:moveTo>
                  <a:lnTo>
                    <a:pt x="1084022" y="0"/>
                  </a:lnTo>
                  <a:lnTo>
                    <a:pt x="1287222" y="256240"/>
                  </a:lnTo>
                  <a:lnTo>
                    <a:pt x="0" y="256240"/>
                  </a:lnTo>
                  <a:lnTo>
                    <a:pt x="203200" y="0"/>
                  </a:lnTo>
                  <a:close/>
                </a:path>
              </a:pathLst>
            </a:custGeom>
            <a:solidFill>
              <a:srgbClr val="A20E20"/>
            </a:solidFill>
          </p:spPr>
          <p:txBody>
            <a:bodyPr/>
            <a:lstStyle/>
            <a:p>
              <a:endParaRPr lang="en-IN"/>
            </a:p>
          </p:txBody>
        </p:sp>
        <p:sp>
          <p:nvSpPr>
            <p:cNvPr id="7" name="TextBox 7"/>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028700" y="3697226"/>
            <a:ext cx="5070039" cy="5071653"/>
            <a:chOff x="0" y="0"/>
            <a:chExt cx="1335319" cy="1335744"/>
          </a:xfrm>
        </p:grpSpPr>
        <p:sp>
          <p:nvSpPr>
            <p:cNvPr id="9" name="Freeform 9"/>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a:solidFill>
                <a:srgbClr val="2A2E3A"/>
              </a:solidFill>
            </a:ln>
          </p:spPr>
          <p:txBody>
            <a:bodyPr/>
            <a:lstStyle/>
            <a:p>
              <a:endParaRPr lang="en-IN"/>
            </a:p>
          </p:txBody>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827354" y="218580"/>
            <a:ext cx="6672416" cy="2571750"/>
          </a:xfrm>
          <a:prstGeom prst="rect">
            <a:avLst/>
          </a:prstGeom>
        </p:spPr>
        <p:txBody>
          <a:bodyPr lIns="0" tIns="0" rIns="0" bIns="0" rtlCol="0" anchor="t">
            <a:spAutoFit/>
          </a:bodyPr>
          <a:lstStyle/>
          <a:p>
            <a:pPr>
              <a:lnSpc>
                <a:spcPts val="10199"/>
              </a:lnSpc>
            </a:pPr>
            <a:r>
              <a:rPr lang="en-US" sz="8499">
                <a:solidFill>
                  <a:srgbClr val="FFFFFF"/>
                </a:solidFill>
                <a:latin typeface="TT Hoves Bold"/>
              </a:rPr>
              <a:t>Project Objectives</a:t>
            </a:r>
          </a:p>
        </p:txBody>
      </p:sp>
      <p:grpSp>
        <p:nvGrpSpPr>
          <p:cNvPr id="12" name="Group 12"/>
          <p:cNvGrpSpPr/>
          <p:nvPr/>
        </p:nvGrpSpPr>
        <p:grpSpPr>
          <a:xfrm>
            <a:off x="1742919" y="6521154"/>
            <a:ext cx="3806998" cy="1456783"/>
            <a:chOff x="0" y="0"/>
            <a:chExt cx="5075997" cy="1942377"/>
          </a:xfrm>
        </p:grpSpPr>
        <p:sp>
          <p:nvSpPr>
            <p:cNvPr id="13" name="TextBox 13"/>
            <p:cNvSpPr txBox="1"/>
            <p:nvPr/>
          </p:nvSpPr>
          <p:spPr>
            <a:xfrm>
              <a:off x="0" y="-9525"/>
              <a:ext cx="5075997" cy="695325"/>
            </a:xfrm>
            <a:prstGeom prst="rect">
              <a:avLst/>
            </a:prstGeom>
          </p:spPr>
          <p:txBody>
            <a:bodyPr lIns="0" tIns="0" rIns="0" bIns="0" rtlCol="0" anchor="t">
              <a:spAutoFit/>
            </a:bodyPr>
            <a:lstStyle/>
            <a:p>
              <a:pPr marL="0" lvl="0" indent="0" algn="ctr">
                <a:lnSpc>
                  <a:spcPts val="4079"/>
                </a:lnSpc>
                <a:spcBef>
                  <a:spcPct val="0"/>
                </a:spcBef>
              </a:pPr>
              <a:r>
                <a:rPr lang="en-US" sz="3399">
                  <a:solidFill>
                    <a:srgbClr val="2A2E3A"/>
                  </a:solidFill>
                  <a:latin typeface="TT Hoves Bold"/>
                </a:rPr>
                <a:t>Objective</a:t>
              </a:r>
              <a:r>
                <a:rPr lang="en-US" sz="3399" u="none">
                  <a:solidFill>
                    <a:srgbClr val="2A2E3A"/>
                  </a:solidFill>
                  <a:latin typeface="TT Hoves Bold"/>
                </a:rPr>
                <a:t> # 1</a:t>
              </a:r>
            </a:p>
          </p:txBody>
        </p:sp>
        <p:sp>
          <p:nvSpPr>
            <p:cNvPr id="14" name="TextBox 14"/>
            <p:cNvSpPr txBox="1"/>
            <p:nvPr/>
          </p:nvSpPr>
          <p:spPr>
            <a:xfrm>
              <a:off x="0" y="858432"/>
              <a:ext cx="5075997" cy="1083945"/>
            </a:xfrm>
            <a:prstGeom prst="rect">
              <a:avLst/>
            </a:prstGeom>
          </p:spPr>
          <p:txBody>
            <a:bodyPr lIns="0" tIns="0" rIns="0" bIns="0" rtlCol="0" anchor="t">
              <a:spAutoFit/>
            </a:bodyPr>
            <a:lstStyle/>
            <a:p>
              <a:pPr algn="ctr">
                <a:lnSpc>
                  <a:spcPts val="3359"/>
                </a:lnSpc>
              </a:pPr>
              <a:r>
                <a:rPr lang="en-US" sz="2400">
                  <a:solidFill>
                    <a:srgbClr val="2A2E3A"/>
                  </a:solidFill>
                  <a:latin typeface="TT Hoves"/>
                </a:rPr>
                <a:t>Scrape data of laptops for different brands</a:t>
              </a:r>
            </a:p>
          </p:txBody>
        </p:sp>
      </p:grpSp>
      <p:grpSp>
        <p:nvGrpSpPr>
          <p:cNvPr id="15" name="Group 15"/>
          <p:cNvGrpSpPr/>
          <p:nvPr/>
        </p:nvGrpSpPr>
        <p:grpSpPr>
          <a:xfrm>
            <a:off x="6608980" y="3697226"/>
            <a:ext cx="5070039" cy="5071653"/>
            <a:chOff x="0" y="0"/>
            <a:chExt cx="1335319" cy="1335744"/>
          </a:xfrm>
        </p:grpSpPr>
        <p:sp>
          <p:nvSpPr>
            <p:cNvPr id="16" name="Freeform 16"/>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a:solidFill>
                <a:srgbClr val="2A2E3A"/>
              </a:solidFill>
            </a:ln>
          </p:spPr>
          <p:txBody>
            <a:bodyPr/>
            <a:lstStyle/>
            <a:p>
              <a:endParaRPr lang="en-IN"/>
            </a:p>
          </p:txBody>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18" name="Group 18"/>
          <p:cNvGrpSpPr/>
          <p:nvPr/>
        </p:nvGrpSpPr>
        <p:grpSpPr>
          <a:xfrm>
            <a:off x="7240501" y="6521154"/>
            <a:ext cx="3806998" cy="1456783"/>
            <a:chOff x="0" y="0"/>
            <a:chExt cx="5075997" cy="1942377"/>
          </a:xfrm>
        </p:grpSpPr>
        <p:sp>
          <p:nvSpPr>
            <p:cNvPr id="19" name="TextBox 19"/>
            <p:cNvSpPr txBox="1"/>
            <p:nvPr/>
          </p:nvSpPr>
          <p:spPr>
            <a:xfrm>
              <a:off x="0" y="-9525"/>
              <a:ext cx="5075997" cy="695325"/>
            </a:xfrm>
            <a:prstGeom prst="rect">
              <a:avLst/>
            </a:prstGeom>
          </p:spPr>
          <p:txBody>
            <a:bodyPr lIns="0" tIns="0" rIns="0" bIns="0" rtlCol="0" anchor="t">
              <a:spAutoFit/>
            </a:bodyPr>
            <a:lstStyle/>
            <a:p>
              <a:pPr marL="0" lvl="0" indent="0" algn="ctr">
                <a:lnSpc>
                  <a:spcPts val="4079"/>
                </a:lnSpc>
                <a:spcBef>
                  <a:spcPct val="0"/>
                </a:spcBef>
              </a:pPr>
              <a:r>
                <a:rPr lang="en-US" sz="3399">
                  <a:solidFill>
                    <a:srgbClr val="2A2E3A"/>
                  </a:solidFill>
                  <a:latin typeface="TT Hoves Bold"/>
                </a:rPr>
                <a:t>Objective</a:t>
              </a:r>
              <a:r>
                <a:rPr lang="en-US" sz="3399" u="none">
                  <a:solidFill>
                    <a:srgbClr val="2A2E3A"/>
                  </a:solidFill>
                  <a:latin typeface="TT Hoves Bold"/>
                </a:rPr>
                <a:t> # 2</a:t>
              </a:r>
            </a:p>
          </p:txBody>
        </p:sp>
        <p:sp>
          <p:nvSpPr>
            <p:cNvPr id="20" name="TextBox 20"/>
            <p:cNvSpPr txBox="1"/>
            <p:nvPr/>
          </p:nvSpPr>
          <p:spPr>
            <a:xfrm>
              <a:off x="0" y="858432"/>
              <a:ext cx="5075997" cy="1083945"/>
            </a:xfrm>
            <a:prstGeom prst="rect">
              <a:avLst/>
            </a:prstGeom>
          </p:spPr>
          <p:txBody>
            <a:bodyPr lIns="0" tIns="0" rIns="0" bIns="0" rtlCol="0" anchor="t">
              <a:spAutoFit/>
            </a:bodyPr>
            <a:lstStyle/>
            <a:p>
              <a:pPr algn="ctr">
                <a:lnSpc>
                  <a:spcPts val="3359"/>
                </a:lnSpc>
              </a:pPr>
              <a:r>
                <a:rPr lang="en-US" sz="2400">
                  <a:solidFill>
                    <a:srgbClr val="2A2E3A"/>
                  </a:solidFill>
                  <a:latin typeface="TT Hoves"/>
                </a:rPr>
                <a:t>Clean the scraped data for analysis</a:t>
              </a:r>
            </a:p>
          </p:txBody>
        </p:sp>
      </p:grpSp>
      <p:grpSp>
        <p:nvGrpSpPr>
          <p:cNvPr id="21" name="Group 21"/>
          <p:cNvGrpSpPr/>
          <p:nvPr/>
        </p:nvGrpSpPr>
        <p:grpSpPr>
          <a:xfrm>
            <a:off x="12189261" y="3697226"/>
            <a:ext cx="5070039" cy="5071653"/>
            <a:chOff x="0" y="0"/>
            <a:chExt cx="1335319" cy="1335744"/>
          </a:xfrm>
        </p:grpSpPr>
        <p:sp>
          <p:nvSpPr>
            <p:cNvPr id="22" name="Freeform 22"/>
            <p:cNvSpPr/>
            <p:nvPr/>
          </p:nvSpPr>
          <p:spPr>
            <a:xfrm>
              <a:off x="0" y="0"/>
              <a:ext cx="1335319" cy="1335744"/>
            </a:xfrm>
            <a:custGeom>
              <a:avLst/>
              <a:gdLst/>
              <a:ahLst/>
              <a:cxnLst/>
              <a:rect l="l" t="t" r="r" b="b"/>
              <a:pathLst>
                <a:path w="1335319" h="1335744">
                  <a:moveTo>
                    <a:pt x="0" y="0"/>
                  </a:moveTo>
                  <a:lnTo>
                    <a:pt x="1335319" y="0"/>
                  </a:lnTo>
                  <a:lnTo>
                    <a:pt x="1335319" y="1335744"/>
                  </a:lnTo>
                  <a:lnTo>
                    <a:pt x="0" y="1335744"/>
                  </a:lnTo>
                  <a:close/>
                </a:path>
              </a:pathLst>
            </a:custGeom>
            <a:solidFill>
              <a:srgbClr val="E4E4E4"/>
            </a:solidFill>
            <a:ln w="9525">
              <a:solidFill>
                <a:srgbClr val="2A2E3A"/>
              </a:solidFill>
            </a:ln>
          </p:spPr>
          <p:txBody>
            <a:bodyPr/>
            <a:lstStyle/>
            <a:p>
              <a:endParaRPr lang="en-IN"/>
            </a:p>
          </p:txBody>
        </p:sp>
        <p:sp>
          <p:nvSpPr>
            <p:cNvPr id="23" name="TextBox 23"/>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24" name="Group 24"/>
          <p:cNvGrpSpPr/>
          <p:nvPr/>
        </p:nvGrpSpPr>
        <p:grpSpPr>
          <a:xfrm>
            <a:off x="12820781" y="6521154"/>
            <a:ext cx="3806998" cy="1037683"/>
            <a:chOff x="0" y="0"/>
            <a:chExt cx="5075997" cy="1383577"/>
          </a:xfrm>
        </p:grpSpPr>
        <p:sp>
          <p:nvSpPr>
            <p:cNvPr id="25" name="TextBox 25"/>
            <p:cNvSpPr txBox="1"/>
            <p:nvPr/>
          </p:nvSpPr>
          <p:spPr>
            <a:xfrm>
              <a:off x="0" y="-9525"/>
              <a:ext cx="5075997" cy="695325"/>
            </a:xfrm>
            <a:prstGeom prst="rect">
              <a:avLst/>
            </a:prstGeom>
          </p:spPr>
          <p:txBody>
            <a:bodyPr lIns="0" tIns="0" rIns="0" bIns="0" rtlCol="0" anchor="t">
              <a:spAutoFit/>
            </a:bodyPr>
            <a:lstStyle/>
            <a:p>
              <a:pPr marL="0" lvl="0" indent="0" algn="ctr">
                <a:lnSpc>
                  <a:spcPts val="4079"/>
                </a:lnSpc>
                <a:spcBef>
                  <a:spcPct val="0"/>
                </a:spcBef>
              </a:pPr>
              <a:r>
                <a:rPr lang="en-US" sz="3399">
                  <a:solidFill>
                    <a:srgbClr val="2A2E3A"/>
                  </a:solidFill>
                  <a:latin typeface="TT Hoves Bold"/>
                </a:rPr>
                <a:t>Objective</a:t>
              </a:r>
              <a:r>
                <a:rPr lang="en-US" sz="3399" u="none">
                  <a:solidFill>
                    <a:srgbClr val="2A2E3A"/>
                  </a:solidFill>
                  <a:latin typeface="TT Hoves Bold"/>
                </a:rPr>
                <a:t> # 3</a:t>
              </a:r>
            </a:p>
          </p:txBody>
        </p:sp>
        <p:sp>
          <p:nvSpPr>
            <p:cNvPr id="26" name="TextBox 26"/>
            <p:cNvSpPr txBox="1"/>
            <p:nvPr/>
          </p:nvSpPr>
          <p:spPr>
            <a:xfrm>
              <a:off x="0" y="858432"/>
              <a:ext cx="5075997" cy="525145"/>
            </a:xfrm>
            <a:prstGeom prst="rect">
              <a:avLst/>
            </a:prstGeom>
          </p:spPr>
          <p:txBody>
            <a:bodyPr lIns="0" tIns="0" rIns="0" bIns="0" rtlCol="0" anchor="t">
              <a:spAutoFit/>
            </a:bodyPr>
            <a:lstStyle/>
            <a:p>
              <a:pPr algn="ctr">
                <a:lnSpc>
                  <a:spcPts val="3359"/>
                </a:lnSpc>
              </a:pPr>
              <a:r>
                <a:rPr lang="en-US" sz="2400">
                  <a:solidFill>
                    <a:srgbClr val="2A2E3A"/>
                  </a:solidFill>
                  <a:latin typeface="TT Hoves"/>
                </a:rPr>
                <a:t>Discover pattern and trends</a:t>
              </a:r>
            </a:p>
          </p:txBody>
        </p:sp>
      </p:grpSp>
      <p:grpSp>
        <p:nvGrpSpPr>
          <p:cNvPr id="27" name="Group 27"/>
          <p:cNvGrpSpPr/>
          <p:nvPr/>
        </p:nvGrpSpPr>
        <p:grpSpPr>
          <a:xfrm>
            <a:off x="2963877" y="4719229"/>
            <a:ext cx="1199685" cy="1199685"/>
            <a:chOff x="0" y="0"/>
            <a:chExt cx="1599580" cy="1599580"/>
          </a:xfrm>
        </p:grpSpPr>
        <p:grpSp>
          <p:nvGrpSpPr>
            <p:cNvPr id="28" name="Group 28"/>
            <p:cNvGrpSpPr/>
            <p:nvPr/>
          </p:nvGrpSpPr>
          <p:grpSpPr>
            <a:xfrm>
              <a:off x="0" y="0"/>
              <a:ext cx="1599580" cy="1599580"/>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8223B"/>
              </a:solidFill>
            </p:spPr>
            <p:txBody>
              <a:bodyPr/>
              <a:lstStyle/>
              <a:p>
                <a:endParaRPr lang="en-IN"/>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pic>
          <p:nvPicPr>
            <p:cNvPr id="31" name="Picture 3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9047" y="397031"/>
              <a:ext cx="641486" cy="805519"/>
            </a:xfrm>
            <a:prstGeom prst="rect">
              <a:avLst/>
            </a:prstGeom>
          </p:spPr>
        </p:pic>
      </p:grpSp>
      <p:grpSp>
        <p:nvGrpSpPr>
          <p:cNvPr id="32" name="Group 32"/>
          <p:cNvGrpSpPr/>
          <p:nvPr/>
        </p:nvGrpSpPr>
        <p:grpSpPr>
          <a:xfrm>
            <a:off x="8544157" y="4719229"/>
            <a:ext cx="1199685" cy="1199685"/>
            <a:chOff x="0" y="0"/>
            <a:chExt cx="1599580" cy="1599580"/>
          </a:xfrm>
        </p:grpSpPr>
        <p:grpSp>
          <p:nvGrpSpPr>
            <p:cNvPr id="33" name="Group 33"/>
            <p:cNvGrpSpPr/>
            <p:nvPr/>
          </p:nvGrpSpPr>
          <p:grpSpPr>
            <a:xfrm>
              <a:off x="0" y="0"/>
              <a:ext cx="1599580" cy="1599580"/>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8223B"/>
              </a:solidFill>
            </p:spPr>
            <p:txBody>
              <a:bodyPr/>
              <a:lstStyle/>
              <a:p>
                <a:endParaRPr lang="en-IN"/>
              </a:p>
            </p:txBody>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08130" y="460826"/>
              <a:ext cx="783321" cy="677929"/>
            </a:xfrm>
            <a:prstGeom prst="rect">
              <a:avLst/>
            </a:prstGeom>
          </p:spPr>
        </p:pic>
      </p:grpSp>
      <p:grpSp>
        <p:nvGrpSpPr>
          <p:cNvPr id="37" name="Group 37"/>
          <p:cNvGrpSpPr/>
          <p:nvPr/>
        </p:nvGrpSpPr>
        <p:grpSpPr>
          <a:xfrm>
            <a:off x="14124438" y="4719229"/>
            <a:ext cx="1199685" cy="1199685"/>
            <a:chOff x="0" y="0"/>
            <a:chExt cx="1599580" cy="1599580"/>
          </a:xfrm>
        </p:grpSpPr>
        <p:grpSp>
          <p:nvGrpSpPr>
            <p:cNvPr id="38" name="Group 38"/>
            <p:cNvGrpSpPr/>
            <p:nvPr/>
          </p:nvGrpSpPr>
          <p:grpSpPr>
            <a:xfrm>
              <a:off x="0" y="0"/>
              <a:ext cx="1599580" cy="1599580"/>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8223B"/>
              </a:solidFill>
            </p:spPr>
            <p:txBody>
              <a:bodyPr/>
              <a:lstStyle/>
              <a:p>
                <a:endParaRPr lang="en-IN"/>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pic>
          <p:nvPicPr>
            <p:cNvPr id="41" name="Picture 4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67408" y="479827"/>
              <a:ext cx="864764" cy="639925"/>
            </a:xfrm>
            <a:prstGeom prst="rect">
              <a:avLst/>
            </a:prstGeom>
          </p:spPr>
        </p:pic>
      </p:grpSp>
      <p:sp>
        <p:nvSpPr>
          <p:cNvPr id="42" name="TextBox 42"/>
          <p:cNvSpPr txBox="1"/>
          <p:nvPr/>
        </p:nvSpPr>
        <p:spPr>
          <a:xfrm>
            <a:off x="9743843" y="806701"/>
            <a:ext cx="6332551" cy="1189990"/>
          </a:xfrm>
          <a:prstGeom prst="rect">
            <a:avLst/>
          </a:prstGeom>
        </p:spPr>
        <p:txBody>
          <a:bodyPr lIns="0" tIns="0" rIns="0" bIns="0" rtlCol="0" anchor="t">
            <a:spAutoFit/>
          </a:bodyPr>
          <a:lstStyle/>
          <a:p>
            <a:pPr>
              <a:lnSpc>
                <a:spcPts val="4759"/>
              </a:lnSpc>
            </a:pPr>
            <a:r>
              <a:rPr lang="en-US" sz="3399" dirty="0">
                <a:solidFill>
                  <a:srgbClr val="FFFFFF"/>
                </a:solidFill>
                <a:latin typeface="TT Hoves"/>
              </a:rPr>
              <a:t>Amount of product on Amazon is very huge. So my focus: Laptops</a:t>
            </a:r>
          </a:p>
        </p:txBody>
      </p:sp>
      <p:sp>
        <p:nvSpPr>
          <p:cNvPr id="43" name="TextBox 43"/>
          <p:cNvSpPr txBox="1"/>
          <p:nvPr/>
        </p:nvSpPr>
        <p:spPr>
          <a:xfrm>
            <a:off x="16826494" y="9712228"/>
            <a:ext cx="104775"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13577" y="2227851"/>
            <a:ext cx="7860845" cy="6185723"/>
            <a:chOff x="0" y="0"/>
            <a:chExt cx="1298489" cy="1021785"/>
          </a:xfrm>
        </p:grpSpPr>
        <p:sp>
          <p:nvSpPr>
            <p:cNvPr id="3" name="Freeform 3"/>
            <p:cNvSpPr/>
            <p:nvPr/>
          </p:nvSpPr>
          <p:spPr>
            <a:xfrm>
              <a:off x="0" y="0"/>
              <a:ext cx="1298489" cy="1021785"/>
            </a:xfrm>
            <a:custGeom>
              <a:avLst/>
              <a:gdLst/>
              <a:ahLst/>
              <a:cxnLst/>
              <a:rect l="l" t="t" r="r" b="b"/>
              <a:pathLst>
                <a:path w="1298489" h="1021785">
                  <a:moveTo>
                    <a:pt x="649245" y="0"/>
                  </a:moveTo>
                  <a:lnTo>
                    <a:pt x="1298489" y="203200"/>
                  </a:lnTo>
                  <a:lnTo>
                    <a:pt x="1298489" y="818585"/>
                  </a:lnTo>
                  <a:lnTo>
                    <a:pt x="649245" y="1021785"/>
                  </a:lnTo>
                  <a:lnTo>
                    <a:pt x="0" y="818585"/>
                  </a:lnTo>
                  <a:lnTo>
                    <a:pt x="0" y="203200"/>
                  </a:lnTo>
                  <a:lnTo>
                    <a:pt x="649245" y="0"/>
                  </a:lnTo>
                  <a:close/>
                </a:path>
              </a:pathLst>
            </a:custGeom>
            <a:solidFill>
              <a:srgbClr val="A20E20"/>
            </a:solidFill>
          </p:spPr>
          <p:txBody>
            <a:bodyPr/>
            <a:lstStyle/>
            <a:p>
              <a:endParaRPr lang="en-IN"/>
            </a:p>
          </p:txBody>
        </p:sp>
        <p:sp>
          <p:nvSpPr>
            <p:cNvPr id="4" name="TextBox 4"/>
            <p:cNvSpPr txBox="1"/>
            <p:nvPr/>
          </p:nvSpPr>
          <p:spPr>
            <a:xfrm>
              <a:off x="0" y="120650"/>
              <a:ext cx="698500" cy="552450"/>
            </a:xfrm>
            <a:prstGeom prst="rect">
              <a:avLst/>
            </a:prstGeom>
          </p:spPr>
          <p:txBody>
            <a:bodyPr lIns="40519" tIns="40519" rIns="40519" bIns="40519" rtlCol="0" anchor="ctr"/>
            <a:lstStyle/>
            <a:p>
              <a:pPr algn="ctr">
                <a:lnSpc>
                  <a:spcPts val="1674"/>
                </a:lnSpc>
              </a:pPr>
              <a:endParaRPr/>
            </a:p>
          </p:txBody>
        </p:sp>
      </p:grpSp>
      <p:sp>
        <p:nvSpPr>
          <p:cNvPr id="5" name="TextBox 5"/>
          <p:cNvSpPr txBox="1"/>
          <p:nvPr/>
        </p:nvSpPr>
        <p:spPr>
          <a:xfrm>
            <a:off x="16794586" y="9712228"/>
            <a:ext cx="168593"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31</a:t>
            </a:r>
          </a:p>
        </p:txBody>
      </p:sp>
      <p:sp>
        <p:nvSpPr>
          <p:cNvPr id="6" name="TextBox 6"/>
          <p:cNvSpPr txBox="1"/>
          <p:nvPr/>
        </p:nvSpPr>
        <p:spPr>
          <a:xfrm>
            <a:off x="5486400" y="4442190"/>
            <a:ext cx="7315200" cy="1576069"/>
          </a:xfrm>
          <a:prstGeom prst="rect">
            <a:avLst/>
          </a:prstGeom>
        </p:spPr>
        <p:txBody>
          <a:bodyPr lIns="0" tIns="0" rIns="0" bIns="0" rtlCol="0" anchor="t">
            <a:spAutoFit/>
          </a:bodyPr>
          <a:lstStyle/>
          <a:p>
            <a:pPr algn="ctr">
              <a:lnSpc>
                <a:spcPts val="12880"/>
              </a:lnSpc>
            </a:pPr>
            <a:r>
              <a:rPr lang="en-US" sz="9200">
                <a:solidFill>
                  <a:srgbClr val="F8F8F8"/>
                </a:solidFill>
                <a:latin typeface="Inter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20E20"/>
        </a:solidFill>
        <a:effectLst/>
      </p:bgPr>
    </p:bg>
    <p:spTree>
      <p:nvGrpSpPr>
        <p:cNvPr id="1" name=""/>
        <p:cNvGrpSpPr/>
        <p:nvPr/>
      </p:nvGrpSpPr>
      <p:grpSpPr>
        <a:xfrm>
          <a:off x="0" y="0"/>
          <a:ext cx="0" cy="0"/>
          <a:chOff x="0" y="0"/>
          <a:chExt cx="0" cy="0"/>
        </a:xfrm>
      </p:grpSpPr>
      <p:grpSp>
        <p:nvGrpSpPr>
          <p:cNvPr id="2" name="Group 2"/>
          <p:cNvGrpSpPr/>
          <p:nvPr/>
        </p:nvGrpSpPr>
        <p:grpSpPr>
          <a:xfrm>
            <a:off x="5980700" y="-438830"/>
            <a:ext cx="6093065" cy="609306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52400">
              <a:solidFill>
                <a:srgbClr val="FFFFFF">
                  <a:alpha val="15686"/>
                </a:srgbClr>
              </a:solidFill>
            </a:ln>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118789" y="-1300740"/>
            <a:ext cx="7816886" cy="781688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85775">
              <a:solidFill>
                <a:srgbClr val="FFFFFF">
                  <a:alpha val="15686"/>
                </a:srgbClr>
              </a:solidFill>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80085" y="1808498"/>
            <a:ext cx="4621743" cy="4562920"/>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60430">
            <a:off x="11002099" y="3770703"/>
            <a:ext cx="574494" cy="1042811"/>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615226">
            <a:off x="5865556" y="2892025"/>
            <a:ext cx="574494" cy="1042811"/>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731360" y="6371418"/>
            <a:ext cx="837917" cy="748888"/>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36629" y="6353745"/>
            <a:ext cx="837917" cy="748888"/>
          </a:xfrm>
          <a:prstGeom prst="rect">
            <a:avLst/>
          </a:prstGeom>
        </p:spPr>
      </p:pic>
      <p:pic>
        <p:nvPicPr>
          <p:cNvPr id="13" name="Picture 1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731360" y="8883856"/>
            <a:ext cx="837917" cy="748888"/>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941646" y="8757710"/>
            <a:ext cx="837917" cy="748888"/>
          </a:xfrm>
          <a:prstGeom prst="rect">
            <a:avLst/>
          </a:prstGeom>
        </p:spPr>
      </p:pic>
      <p:sp>
        <p:nvSpPr>
          <p:cNvPr id="15" name="TextBox 15"/>
          <p:cNvSpPr txBox="1"/>
          <p:nvPr/>
        </p:nvSpPr>
        <p:spPr>
          <a:xfrm rot="-108612">
            <a:off x="6992563" y="180185"/>
            <a:ext cx="4299881" cy="1982752"/>
          </a:xfrm>
          <a:prstGeom prst="rect">
            <a:avLst/>
          </a:prstGeom>
        </p:spPr>
        <p:txBody>
          <a:bodyPr lIns="0" tIns="0" rIns="0" bIns="0" rtlCol="0" anchor="t">
            <a:spAutoFit/>
          </a:bodyPr>
          <a:lstStyle/>
          <a:p>
            <a:pPr algn="ctr">
              <a:lnSpc>
                <a:spcPts val="11895"/>
              </a:lnSpc>
            </a:pPr>
            <a:r>
              <a:rPr lang="en-US" sz="8496">
                <a:solidFill>
                  <a:srgbClr val="FFFFFF"/>
                </a:solidFill>
                <a:latin typeface="Marykate"/>
              </a:rPr>
              <a:t>USE CASES</a:t>
            </a:r>
          </a:p>
        </p:txBody>
      </p:sp>
      <p:sp>
        <p:nvSpPr>
          <p:cNvPr id="16" name="TextBox 16"/>
          <p:cNvSpPr txBox="1"/>
          <p:nvPr/>
        </p:nvSpPr>
        <p:spPr>
          <a:xfrm>
            <a:off x="4765699" y="6430421"/>
            <a:ext cx="4378301" cy="509812"/>
          </a:xfrm>
          <a:prstGeom prst="rect">
            <a:avLst/>
          </a:prstGeom>
        </p:spPr>
        <p:txBody>
          <a:bodyPr lIns="0" tIns="0" rIns="0" bIns="0" rtlCol="0" anchor="t">
            <a:spAutoFit/>
          </a:bodyPr>
          <a:lstStyle/>
          <a:p>
            <a:pPr>
              <a:lnSpc>
                <a:spcPts val="3925"/>
              </a:lnSpc>
            </a:pPr>
            <a:r>
              <a:rPr lang="en-US" sz="2803">
                <a:solidFill>
                  <a:srgbClr val="FFFFFF"/>
                </a:solidFill>
                <a:latin typeface="Poppins Medium"/>
              </a:rPr>
              <a:t>Pricing Analysis</a:t>
            </a:r>
          </a:p>
        </p:txBody>
      </p:sp>
      <p:sp>
        <p:nvSpPr>
          <p:cNvPr id="17" name="TextBox 17"/>
          <p:cNvSpPr txBox="1"/>
          <p:nvPr/>
        </p:nvSpPr>
        <p:spPr>
          <a:xfrm>
            <a:off x="4759100" y="8996785"/>
            <a:ext cx="4157963" cy="509812"/>
          </a:xfrm>
          <a:prstGeom prst="rect">
            <a:avLst/>
          </a:prstGeom>
        </p:spPr>
        <p:txBody>
          <a:bodyPr lIns="0" tIns="0" rIns="0" bIns="0" rtlCol="0" anchor="t">
            <a:spAutoFit/>
          </a:bodyPr>
          <a:lstStyle/>
          <a:p>
            <a:pPr>
              <a:lnSpc>
                <a:spcPts val="3925"/>
              </a:lnSpc>
            </a:pPr>
            <a:r>
              <a:rPr lang="en-US" sz="2803">
                <a:solidFill>
                  <a:srgbClr val="FFFFFF"/>
                </a:solidFill>
                <a:latin typeface="Poppins Medium"/>
              </a:rPr>
              <a:t>Sales Forecasting</a:t>
            </a:r>
          </a:p>
        </p:txBody>
      </p:sp>
      <p:sp>
        <p:nvSpPr>
          <p:cNvPr id="18" name="TextBox 18"/>
          <p:cNvSpPr txBox="1"/>
          <p:nvPr/>
        </p:nvSpPr>
        <p:spPr>
          <a:xfrm>
            <a:off x="11289346" y="8834385"/>
            <a:ext cx="4378301" cy="509812"/>
          </a:xfrm>
          <a:prstGeom prst="rect">
            <a:avLst/>
          </a:prstGeom>
        </p:spPr>
        <p:txBody>
          <a:bodyPr lIns="0" tIns="0" rIns="0" bIns="0" rtlCol="0" anchor="t">
            <a:spAutoFit/>
          </a:bodyPr>
          <a:lstStyle/>
          <a:p>
            <a:pPr>
              <a:lnSpc>
                <a:spcPts val="3925"/>
              </a:lnSpc>
            </a:pPr>
            <a:r>
              <a:rPr lang="en-US" sz="2803">
                <a:solidFill>
                  <a:srgbClr val="FFFFFF"/>
                </a:solidFill>
                <a:latin typeface="Poppins Medium"/>
              </a:rPr>
              <a:t>Brand Monitoring</a:t>
            </a:r>
          </a:p>
        </p:txBody>
      </p:sp>
      <p:sp>
        <p:nvSpPr>
          <p:cNvPr id="19" name="TextBox 19"/>
          <p:cNvSpPr txBox="1"/>
          <p:nvPr/>
        </p:nvSpPr>
        <p:spPr>
          <a:xfrm>
            <a:off x="11289346" y="6516012"/>
            <a:ext cx="4378301" cy="509812"/>
          </a:xfrm>
          <a:prstGeom prst="rect">
            <a:avLst/>
          </a:prstGeom>
        </p:spPr>
        <p:txBody>
          <a:bodyPr lIns="0" tIns="0" rIns="0" bIns="0" rtlCol="0" anchor="t">
            <a:spAutoFit/>
          </a:bodyPr>
          <a:lstStyle/>
          <a:p>
            <a:pPr>
              <a:lnSpc>
                <a:spcPts val="3925"/>
              </a:lnSpc>
            </a:pPr>
            <a:r>
              <a:rPr lang="en-US" sz="2803">
                <a:solidFill>
                  <a:srgbClr val="FFFFFF"/>
                </a:solidFill>
                <a:latin typeface="Poppins Medium"/>
              </a:rPr>
              <a:t>Customer Insights</a:t>
            </a:r>
          </a:p>
        </p:txBody>
      </p:sp>
      <p:sp>
        <p:nvSpPr>
          <p:cNvPr id="20" name="TextBox 20"/>
          <p:cNvSpPr txBox="1"/>
          <p:nvPr/>
        </p:nvSpPr>
        <p:spPr>
          <a:xfrm>
            <a:off x="11289346" y="7614465"/>
            <a:ext cx="4378301" cy="509812"/>
          </a:xfrm>
          <a:prstGeom prst="rect">
            <a:avLst/>
          </a:prstGeom>
        </p:spPr>
        <p:txBody>
          <a:bodyPr lIns="0" tIns="0" rIns="0" bIns="0" rtlCol="0" anchor="t">
            <a:spAutoFit/>
          </a:bodyPr>
          <a:lstStyle/>
          <a:p>
            <a:pPr>
              <a:lnSpc>
                <a:spcPts val="3925"/>
              </a:lnSpc>
            </a:pPr>
            <a:r>
              <a:rPr lang="en-US" sz="2803">
                <a:solidFill>
                  <a:srgbClr val="FFFFFF"/>
                </a:solidFill>
                <a:latin typeface="Poppins Medium"/>
              </a:rPr>
              <a:t>Inventory Management</a:t>
            </a:r>
          </a:p>
        </p:txBody>
      </p:sp>
      <p:pic>
        <p:nvPicPr>
          <p:cNvPr id="21" name="Picture 2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731360" y="7627637"/>
            <a:ext cx="837917" cy="748888"/>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936629" y="7550983"/>
            <a:ext cx="837917" cy="748888"/>
          </a:xfrm>
          <a:prstGeom prst="rect">
            <a:avLst/>
          </a:prstGeom>
        </p:spPr>
      </p:pic>
      <p:sp>
        <p:nvSpPr>
          <p:cNvPr id="23" name="TextBox 23"/>
          <p:cNvSpPr txBox="1"/>
          <p:nvPr/>
        </p:nvSpPr>
        <p:spPr>
          <a:xfrm>
            <a:off x="4648931" y="7401123"/>
            <a:ext cx="4378301" cy="1005112"/>
          </a:xfrm>
          <a:prstGeom prst="rect">
            <a:avLst/>
          </a:prstGeom>
        </p:spPr>
        <p:txBody>
          <a:bodyPr lIns="0" tIns="0" rIns="0" bIns="0" rtlCol="0" anchor="t">
            <a:spAutoFit/>
          </a:bodyPr>
          <a:lstStyle/>
          <a:p>
            <a:pPr>
              <a:lnSpc>
                <a:spcPts val="3925"/>
              </a:lnSpc>
            </a:pPr>
            <a:r>
              <a:rPr lang="en-US" sz="2803">
                <a:solidFill>
                  <a:srgbClr val="FFFFFF"/>
                </a:solidFill>
                <a:latin typeface="Poppins Medium"/>
              </a:rPr>
              <a:t>Product development decisions</a:t>
            </a:r>
          </a:p>
        </p:txBody>
      </p:sp>
      <p:sp>
        <p:nvSpPr>
          <p:cNvPr id="24" name="TextBox 24"/>
          <p:cNvSpPr txBox="1"/>
          <p:nvPr/>
        </p:nvSpPr>
        <p:spPr>
          <a:xfrm>
            <a:off x="16827387" y="9712228"/>
            <a:ext cx="102989" cy="257175"/>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TT Hove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508555"/>
            <a:ext cx="13798321" cy="5279415"/>
          </a:xfrm>
          <a:prstGeom prst="rect">
            <a:avLst/>
          </a:prstGeom>
        </p:spPr>
        <p:txBody>
          <a:bodyPr lIns="0" tIns="0" rIns="0" bIns="0" rtlCol="0" anchor="t">
            <a:spAutoFit/>
          </a:bodyPr>
          <a:lstStyle/>
          <a:p>
            <a:pPr>
              <a:lnSpc>
                <a:spcPts val="13891"/>
              </a:lnSpc>
            </a:pPr>
            <a:r>
              <a:rPr lang="en-US" sz="11576">
                <a:solidFill>
                  <a:srgbClr val="A20E20"/>
                </a:solidFill>
                <a:latin typeface="TT Hoves Bold"/>
              </a:rPr>
              <a:t>TOOLS AND TECHNOLOGIES USED</a:t>
            </a:r>
          </a:p>
        </p:txBody>
      </p:sp>
      <p:sp>
        <p:nvSpPr>
          <p:cNvPr id="3" name="TextBox 3"/>
          <p:cNvSpPr txBox="1"/>
          <p:nvPr/>
        </p:nvSpPr>
        <p:spPr>
          <a:xfrm>
            <a:off x="16825039" y="9712228"/>
            <a:ext cx="107685"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47117" y="-239743"/>
            <a:ext cx="7681766" cy="3540443"/>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3"/>
          <a:srcRect/>
          <a:stretch>
            <a:fillRect/>
          </a:stretch>
        </p:blipFill>
        <p:spPr>
          <a:xfrm>
            <a:off x="2275437" y="1028700"/>
            <a:ext cx="12361322" cy="3883515"/>
          </a:xfrm>
          <a:prstGeom prst="rect">
            <a:avLst/>
          </a:prstGeom>
        </p:spPr>
      </p:pic>
      <p:pic>
        <p:nvPicPr>
          <p:cNvPr id="6" name="Picture 6"/>
          <p:cNvPicPr>
            <a:picLocks noChangeAspect="1"/>
          </p:cNvPicPr>
          <p:nvPr/>
        </p:nvPicPr>
        <p:blipFill>
          <a:blip r:embed="rId4"/>
          <a:srcRect/>
          <a:stretch>
            <a:fillRect/>
          </a:stretch>
        </p:blipFill>
        <p:spPr>
          <a:xfrm>
            <a:off x="2472764" y="5795310"/>
            <a:ext cx="3011747" cy="3011747"/>
          </a:xfrm>
          <a:prstGeom prst="rect">
            <a:avLst/>
          </a:prstGeom>
        </p:spPr>
      </p:pic>
      <p:pic>
        <p:nvPicPr>
          <p:cNvPr id="7" name="Picture 7"/>
          <p:cNvPicPr>
            <a:picLocks noChangeAspect="1"/>
          </p:cNvPicPr>
          <p:nvPr/>
        </p:nvPicPr>
        <p:blipFill>
          <a:blip r:embed="rId5"/>
          <a:srcRect/>
          <a:stretch>
            <a:fillRect/>
          </a:stretch>
        </p:blipFill>
        <p:spPr>
          <a:xfrm>
            <a:off x="6019968" y="5402285"/>
            <a:ext cx="6751640" cy="3797797"/>
          </a:xfrm>
          <a:prstGeom prst="rect">
            <a:avLst/>
          </a:prstGeom>
        </p:spPr>
      </p:pic>
      <p:pic>
        <p:nvPicPr>
          <p:cNvPr id="8" name="Picture 8"/>
          <p:cNvPicPr>
            <a:picLocks noChangeAspect="1"/>
          </p:cNvPicPr>
          <p:nvPr/>
        </p:nvPicPr>
        <p:blipFill>
          <a:blip r:embed="rId6"/>
          <a:srcRect/>
          <a:stretch>
            <a:fillRect/>
          </a:stretch>
        </p:blipFill>
        <p:spPr>
          <a:xfrm>
            <a:off x="12771608" y="5273277"/>
            <a:ext cx="4055813" cy="4055813"/>
          </a:xfrm>
          <a:prstGeom prst="rect">
            <a:avLst/>
          </a:prstGeom>
        </p:spPr>
      </p:pic>
      <p:sp>
        <p:nvSpPr>
          <p:cNvPr id="9" name="TextBox 9"/>
          <p:cNvSpPr txBox="1"/>
          <p:nvPr/>
        </p:nvSpPr>
        <p:spPr>
          <a:xfrm>
            <a:off x="16825502" y="9712228"/>
            <a:ext cx="106759"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4447117" y="-348716"/>
            <a:ext cx="7681766" cy="3540443"/>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3"/>
          <a:srcRect/>
          <a:stretch>
            <a:fillRect/>
          </a:stretch>
        </p:blipFill>
        <p:spPr>
          <a:xfrm>
            <a:off x="1028700" y="2070889"/>
            <a:ext cx="7272020" cy="2939108"/>
          </a:xfrm>
          <a:prstGeom prst="rect">
            <a:avLst/>
          </a:prstGeom>
        </p:spPr>
      </p:pic>
      <p:pic>
        <p:nvPicPr>
          <p:cNvPr id="6" name="Picture 6"/>
          <p:cNvPicPr>
            <a:picLocks noChangeAspect="1"/>
          </p:cNvPicPr>
          <p:nvPr/>
        </p:nvPicPr>
        <p:blipFill>
          <a:blip r:embed="rId4"/>
          <a:srcRect/>
          <a:stretch>
            <a:fillRect/>
          </a:stretch>
        </p:blipFill>
        <p:spPr>
          <a:xfrm>
            <a:off x="9144000" y="2721676"/>
            <a:ext cx="6868949" cy="1637534"/>
          </a:xfrm>
          <a:prstGeom prst="rect">
            <a:avLst/>
          </a:prstGeom>
        </p:spPr>
      </p:pic>
      <p:pic>
        <p:nvPicPr>
          <p:cNvPr id="7" name="Picture 7"/>
          <p:cNvPicPr>
            <a:picLocks noChangeAspect="1"/>
          </p:cNvPicPr>
          <p:nvPr/>
        </p:nvPicPr>
        <p:blipFill>
          <a:blip r:embed="rId5"/>
          <a:srcRect/>
          <a:stretch>
            <a:fillRect/>
          </a:stretch>
        </p:blipFill>
        <p:spPr>
          <a:xfrm>
            <a:off x="1028700" y="5990031"/>
            <a:ext cx="7596293" cy="1812314"/>
          </a:xfrm>
          <a:prstGeom prst="rect">
            <a:avLst/>
          </a:prstGeom>
        </p:spPr>
      </p:pic>
      <p:pic>
        <p:nvPicPr>
          <p:cNvPr id="8" name="Picture 8"/>
          <p:cNvPicPr>
            <a:picLocks noChangeAspect="1"/>
          </p:cNvPicPr>
          <p:nvPr/>
        </p:nvPicPr>
        <p:blipFill>
          <a:blip r:embed="rId6"/>
          <a:srcRect/>
          <a:stretch>
            <a:fillRect/>
          </a:stretch>
        </p:blipFill>
        <p:spPr>
          <a:xfrm>
            <a:off x="9545800" y="5473415"/>
            <a:ext cx="6467149" cy="2845546"/>
          </a:xfrm>
          <a:prstGeom prst="rect">
            <a:avLst/>
          </a:prstGeom>
        </p:spPr>
      </p:pic>
      <p:sp>
        <p:nvSpPr>
          <p:cNvPr id="9" name="TextBox 9"/>
          <p:cNvSpPr txBox="1"/>
          <p:nvPr/>
        </p:nvSpPr>
        <p:spPr>
          <a:xfrm>
            <a:off x="16831720" y="9712228"/>
            <a:ext cx="94324"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txBody>
            <a:bodyPr/>
            <a:lstStyle/>
            <a:p>
              <a:endParaRPr lang="en-IN"/>
            </a:p>
          </p:txBody>
        </p:sp>
        <p:sp>
          <p:nvSpPr>
            <p:cNvPr id="7" name="TextBox 7"/>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sp>
        <p:nvSpPr>
          <p:cNvPr id="8" name="TextBox 8"/>
          <p:cNvSpPr txBox="1"/>
          <p:nvPr/>
        </p:nvSpPr>
        <p:spPr>
          <a:xfrm>
            <a:off x="1057662" y="882901"/>
            <a:ext cx="11787198"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Workflow</a:t>
            </a:r>
          </a:p>
        </p:txBody>
      </p:sp>
      <p:grpSp>
        <p:nvGrpSpPr>
          <p:cNvPr id="9" name="Group 9"/>
          <p:cNvGrpSpPr/>
          <p:nvPr/>
        </p:nvGrpSpPr>
        <p:grpSpPr>
          <a:xfrm>
            <a:off x="602126" y="4316313"/>
            <a:ext cx="16853369" cy="4205327"/>
            <a:chOff x="0" y="0"/>
            <a:chExt cx="22471158" cy="5607103"/>
          </a:xfrm>
        </p:grpSpPr>
        <p:grpSp>
          <p:nvGrpSpPr>
            <p:cNvPr id="10" name="Group 10"/>
            <p:cNvGrpSpPr/>
            <p:nvPr/>
          </p:nvGrpSpPr>
          <p:grpSpPr>
            <a:xfrm>
              <a:off x="723439" y="40569"/>
              <a:ext cx="5090943" cy="1368624"/>
              <a:chOff x="0" y="0"/>
              <a:chExt cx="1177055" cy="316434"/>
            </a:xfrm>
          </p:grpSpPr>
          <p:sp>
            <p:nvSpPr>
              <p:cNvPr id="11" name="Freeform 11"/>
              <p:cNvSpPr/>
              <p:nvPr/>
            </p:nvSpPr>
            <p:spPr>
              <a:xfrm>
                <a:off x="0" y="0"/>
                <a:ext cx="1177055" cy="316434"/>
              </a:xfrm>
              <a:custGeom>
                <a:avLst/>
                <a:gdLst/>
                <a:ahLst/>
                <a:cxnLst/>
                <a:rect l="l" t="t" r="r" b="b"/>
                <a:pathLst>
                  <a:path w="1177055" h="316434">
                    <a:moveTo>
                      <a:pt x="113843" y="0"/>
                    </a:moveTo>
                    <a:lnTo>
                      <a:pt x="1063212" y="0"/>
                    </a:lnTo>
                    <a:cubicBezTo>
                      <a:pt x="1093405" y="0"/>
                      <a:pt x="1122361" y="11994"/>
                      <a:pt x="1143711" y="33344"/>
                    </a:cubicBezTo>
                    <a:cubicBezTo>
                      <a:pt x="1165061" y="54694"/>
                      <a:pt x="1177055" y="83650"/>
                      <a:pt x="1177055" y="113843"/>
                    </a:cubicBezTo>
                    <a:lnTo>
                      <a:pt x="1177055" y="202590"/>
                    </a:lnTo>
                    <a:cubicBezTo>
                      <a:pt x="1177055" y="265464"/>
                      <a:pt x="1126085" y="316434"/>
                      <a:pt x="1063212" y="316434"/>
                    </a:cubicBezTo>
                    <a:lnTo>
                      <a:pt x="113843" y="316434"/>
                    </a:lnTo>
                    <a:cubicBezTo>
                      <a:pt x="83650" y="316434"/>
                      <a:pt x="54694" y="304439"/>
                      <a:pt x="33344" y="283090"/>
                    </a:cubicBezTo>
                    <a:cubicBezTo>
                      <a:pt x="11994" y="261740"/>
                      <a:pt x="0" y="232783"/>
                      <a:pt x="0" y="202590"/>
                    </a:cubicBezTo>
                    <a:lnTo>
                      <a:pt x="0" y="113843"/>
                    </a:lnTo>
                    <a:cubicBezTo>
                      <a:pt x="0" y="50969"/>
                      <a:pt x="50969" y="0"/>
                      <a:pt x="113843" y="0"/>
                    </a:cubicBezTo>
                    <a:close/>
                  </a:path>
                </a:pathLst>
              </a:custGeom>
              <a:solidFill>
                <a:srgbClr val="000000">
                  <a:alpha val="0"/>
                </a:srgbClr>
              </a:solidFill>
              <a:ln w="38100">
                <a:solidFill>
                  <a:srgbClr val="7B1919"/>
                </a:solidFill>
              </a:ln>
            </p:spPr>
            <p:txBody>
              <a:bodyPr/>
              <a:lstStyle/>
              <a:p>
                <a:endParaRPr lang="en-IN"/>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13" name="AutoShape 13"/>
            <p:cNvSpPr/>
            <p:nvPr/>
          </p:nvSpPr>
          <p:spPr>
            <a:xfrm rot="25069">
              <a:off x="5814344" y="714395"/>
              <a:ext cx="2875921" cy="0"/>
            </a:xfrm>
            <a:prstGeom prst="line">
              <a:avLst/>
            </a:prstGeom>
            <a:ln w="41944" cap="flat">
              <a:solidFill>
                <a:srgbClr val="7B1919"/>
              </a:solidFill>
              <a:prstDash val="solid"/>
              <a:headEnd type="none" w="sm" len="sm"/>
              <a:tailEnd type="arrow" w="med" len="sm"/>
            </a:ln>
          </p:spPr>
          <p:txBody>
            <a:bodyPr/>
            <a:lstStyle/>
            <a:p>
              <a:endParaRPr lang="en-IN"/>
            </a:p>
          </p:txBody>
        </p:sp>
        <p:sp>
          <p:nvSpPr>
            <p:cNvPr id="14" name="TextBox 14"/>
            <p:cNvSpPr txBox="1"/>
            <p:nvPr/>
          </p:nvSpPr>
          <p:spPr>
            <a:xfrm>
              <a:off x="0" y="438463"/>
              <a:ext cx="6537822" cy="525591"/>
            </a:xfrm>
            <a:prstGeom prst="rect">
              <a:avLst/>
            </a:prstGeom>
          </p:spPr>
          <p:txBody>
            <a:bodyPr lIns="0" tIns="0" rIns="0" bIns="0" rtlCol="0" anchor="t">
              <a:spAutoFit/>
            </a:bodyPr>
            <a:lstStyle/>
            <a:p>
              <a:pPr algn="ctr">
                <a:lnSpc>
                  <a:spcPts val="3360"/>
                </a:lnSpc>
                <a:spcBef>
                  <a:spcPct val="0"/>
                </a:spcBef>
              </a:pPr>
              <a:r>
                <a:rPr lang="en-US" sz="2400">
                  <a:solidFill>
                    <a:srgbClr val="7B1919"/>
                  </a:solidFill>
                  <a:latin typeface="TT Hoves Bold"/>
                </a:rPr>
                <a:t>Web Scraping</a:t>
              </a:r>
            </a:p>
          </p:txBody>
        </p:sp>
        <p:grpSp>
          <p:nvGrpSpPr>
            <p:cNvPr id="15" name="Group 15"/>
            <p:cNvGrpSpPr/>
            <p:nvPr/>
          </p:nvGrpSpPr>
          <p:grpSpPr>
            <a:xfrm>
              <a:off x="8690227" y="61542"/>
              <a:ext cx="5090943" cy="1368624"/>
              <a:chOff x="0" y="0"/>
              <a:chExt cx="1177055" cy="316434"/>
            </a:xfrm>
          </p:grpSpPr>
          <p:sp>
            <p:nvSpPr>
              <p:cNvPr id="16" name="Freeform 16"/>
              <p:cNvSpPr/>
              <p:nvPr/>
            </p:nvSpPr>
            <p:spPr>
              <a:xfrm>
                <a:off x="0" y="0"/>
                <a:ext cx="1177055" cy="316434"/>
              </a:xfrm>
              <a:custGeom>
                <a:avLst/>
                <a:gdLst/>
                <a:ahLst/>
                <a:cxnLst/>
                <a:rect l="l" t="t" r="r" b="b"/>
                <a:pathLst>
                  <a:path w="1177055" h="316434">
                    <a:moveTo>
                      <a:pt x="113843" y="0"/>
                    </a:moveTo>
                    <a:lnTo>
                      <a:pt x="1063212" y="0"/>
                    </a:lnTo>
                    <a:cubicBezTo>
                      <a:pt x="1093405" y="0"/>
                      <a:pt x="1122361" y="11994"/>
                      <a:pt x="1143711" y="33344"/>
                    </a:cubicBezTo>
                    <a:cubicBezTo>
                      <a:pt x="1165061" y="54694"/>
                      <a:pt x="1177055" y="83650"/>
                      <a:pt x="1177055" y="113843"/>
                    </a:cubicBezTo>
                    <a:lnTo>
                      <a:pt x="1177055" y="202590"/>
                    </a:lnTo>
                    <a:cubicBezTo>
                      <a:pt x="1177055" y="265464"/>
                      <a:pt x="1126085" y="316434"/>
                      <a:pt x="1063212" y="316434"/>
                    </a:cubicBezTo>
                    <a:lnTo>
                      <a:pt x="113843" y="316434"/>
                    </a:lnTo>
                    <a:cubicBezTo>
                      <a:pt x="83650" y="316434"/>
                      <a:pt x="54694" y="304439"/>
                      <a:pt x="33344" y="283090"/>
                    </a:cubicBezTo>
                    <a:cubicBezTo>
                      <a:pt x="11994" y="261740"/>
                      <a:pt x="0" y="232783"/>
                      <a:pt x="0" y="202590"/>
                    </a:cubicBezTo>
                    <a:lnTo>
                      <a:pt x="0" y="113843"/>
                    </a:lnTo>
                    <a:cubicBezTo>
                      <a:pt x="0" y="50969"/>
                      <a:pt x="50969" y="0"/>
                      <a:pt x="113843" y="0"/>
                    </a:cubicBezTo>
                    <a:close/>
                  </a:path>
                </a:pathLst>
              </a:custGeom>
              <a:solidFill>
                <a:srgbClr val="000000">
                  <a:alpha val="0"/>
                </a:srgbClr>
              </a:solidFill>
              <a:ln w="38100">
                <a:solidFill>
                  <a:srgbClr val="7B1919"/>
                </a:solidFill>
              </a:ln>
            </p:spPr>
            <p:txBody>
              <a:bodyPr/>
              <a:lstStyle/>
              <a:p>
                <a:endParaRPr lang="en-IN"/>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18" name="AutoShape 18"/>
            <p:cNvSpPr/>
            <p:nvPr/>
          </p:nvSpPr>
          <p:spPr>
            <a:xfrm rot="68046">
              <a:off x="13780916" y="750564"/>
              <a:ext cx="2595157" cy="0"/>
            </a:xfrm>
            <a:prstGeom prst="line">
              <a:avLst/>
            </a:prstGeom>
            <a:ln w="41944" cap="flat">
              <a:solidFill>
                <a:srgbClr val="7B1919"/>
              </a:solidFill>
              <a:prstDash val="solid"/>
              <a:headEnd type="none" w="sm" len="sm"/>
              <a:tailEnd type="arrow" w="med" len="sm"/>
            </a:ln>
          </p:spPr>
          <p:txBody>
            <a:bodyPr/>
            <a:lstStyle/>
            <a:p>
              <a:endParaRPr lang="en-IN"/>
            </a:p>
          </p:txBody>
        </p:sp>
        <p:sp>
          <p:nvSpPr>
            <p:cNvPr id="19" name="TextBox 19"/>
            <p:cNvSpPr txBox="1"/>
            <p:nvPr/>
          </p:nvSpPr>
          <p:spPr>
            <a:xfrm>
              <a:off x="7966788" y="200968"/>
              <a:ext cx="6537822" cy="1084848"/>
            </a:xfrm>
            <a:prstGeom prst="rect">
              <a:avLst/>
            </a:prstGeom>
          </p:spPr>
          <p:txBody>
            <a:bodyPr lIns="0" tIns="0" rIns="0" bIns="0" rtlCol="0" anchor="t">
              <a:spAutoFit/>
            </a:bodyPr>
            <a:lstStyle/>
            <a:p>
              <a:pPr algn="ctr">
                <a:lnSpc>
                  <a:spcPts val="3360"/>
                </a:lnSpc>
              </a:pPr>
              <a:r>
                <a:rPr lang="en-US" sz="2400">
                  <a:solidFill>
                    <a:srgbClr val="7B1919"/>
                  </a:solidFill>
                  <a:latin typeface="TT Hoves Bold"/>
                </a:rPr>
                <a:t>Data Cleaning using </a:t>
              </a:r>
            </a:p>
            <a:p>
              <a:pPr algn="ctr">
                <a:lnSpc>
                  <a:spcPts val="3360"/>
                </a:lnSpc>
                <a:spcBef>
                  <a:spcPct val="0"/>
                </a:spcBef>
              </a:pPr>
              <a:r>
                <a:rPr lang="en-US" sz="2400">
                  <a:solidFill>
                    <a:srgbClr val="7B1919"/>
                  </a:solidFill>
                  <a:latin typeface="TT Hoves Bold"/>
                </a:rPr>
                <a:t>Pandas</a:t>
              </a:r>
            </a:p>
          </p:txBody>
        </p:sp>
        <p:grpSp>
          <p:nvGrpSpPr>
            <p:cNvPr id="20" name="Group 20"/>
            <p:cNvGrpSpPr/>
            <p:nvPr/>
          </p:nvGrpSpPr>
          <p:grpSpPr>
            <a:xfrm>
              <a:off x="16375819" y="0"/>
              <a:ext cx="5665696" cy="1594437"/>
              <a:chOff x="0" y="0"/>
              <a:chExt cx="1309941" cy="368643"/>
            </a:xfrm>
          </p:grpSpPr>
          <p:sp>
            <p:nvSpPr>
              <p:cNvPr id="21" name="Freeform 21"/>
              <p:cNvSpPr/>
              <p:nvPr/>
            </p:nvSpPr>
            <p:spPr>
              <a:xfrm>
                <a:off x="0" y="0"/>
                <a:ext cx="1309941" cy="368643"/>
              </a:xfrm>
              <a:custGeom>
                <a:avLst/>
                <a:gdLst/>
                <a:ahLst/>
                <a:cxnLst/>
                <a:rect l="l" t="t" r="r" b="b"/>
                <a:pathLst>
                  <a:path w="1309941" h="368643">
                    <a:moveTo>
                      <a:pt x="102294" y="0"/>
                    </a:moveTo>
                    <a:lnTo>
                      <a:pt x="1207647" y="0"/>
                    </a:lnTo>
                    <a:cubicBezTo>
                      <a:pt x="1234777" y="0"/>
                      <a:pt x="1260796" y="10777"/>
                      <a:pt x="1279980" y="29961"/>
                    </a:cubicBezTo>
                    <a:cubicBezTo>
                      <a:pt x="1299164" y="49145"/>
                      <a:pt x="1309941" y="75164"/>
                      <a:pt x="1309941" y="102294"/>
                    </a:cubicBezTo>
                    <a:lnTo>
                      <a:pt x="1309941" y="266348"/>
                    </a:lnTo>
                    <a:cubicBezTo>
                      <a:pt x="1309941" y="293479"/>
                      <a:pt x="1299164" y="319498"/>
                      <a:pt x="1279980" y="338682"/>
                    </a:cubicBezTo>
                    <a:cubicBezTo>
                      <a:pt x="1260796" y="357865"/>
                      <a:pt x="1234777" y="368643"/>
                      <a:pt x="1207647" y="368643"/>
                    </a:cubicBezTo>
                    <a:lnTo>
                      <a:pt x="102294" y="368643"/>
                    </a:lnTo>
                    <a:cubicBezTo>
                      <a:pt x="45799" y="368643"/>
                      <a:pt x="0" y="322844"/>
                      <a:pt x="0" y="266348"/>
                    </a:cubicBezTo>
                    <a:lnTo>
                      <a:pt x="0" y="102294"/>
                    </a:lnTo>
                    <a:cubicBezTo>
                      <a:pt x="0" y="75164"/>
                      <a:pt x="10777" y="49145"/>
                      <a:pt x="29961" y="29961"/>
                    </a:cubicBezTo>
                    <a:cubicBezTo>
                      <a:pt x="49145" y="10777"/>
                      <a:pt x="75164" y="0"/>
                      <a:pt x="102294" y="0"/>
                    </a:cubicBezTo>
                    <a:close/>
                  </a:path>
                </a:pathLst>
              </a:custGeom>
              <a:solidFill>
                <a:srgbClr val="000000">
                  <a:alpha val="0"/>
                </a:srgbClr>
              </a:solidFill>
              <a:ln w="38100">
                <a:solidFill>
                  <a:srgbClr val="7B1919"/>
                </a:solidFill>
              </a:ln>
            </p:spPr>
            <p:txBody>
              <a:bodyPr/>
              <a:lstStyle/>
              <a:p>
                <a:endParaRPr lang="en-IN"/>
              </a:p>
            </p:txBody>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23" name="TextBox 23"/>
            <p:cNvSpPr txBox="1"/>
            <p:nvPr/>
          </p:nvSpPr>
          <p:spPr>
            <a:xfrm>
              <a:off x="15933336" y="178320"/>
              <a:ext cx="6537822" cy="1084848"/>
            </a:xfrm>
            <a:prstGeom prst="rect">
              <a:avLst/>
            </a:prstGeom>
          </p:spPr>
          <p:txBody>
            <a:bodyPr lIns="0" tIns="0" rIns="0" bIns="0" rtlCol="0" anchor="t">
              <a:spAutoFit/>
            </a:bodyPr>
            <a:lstStyle/>
            <a:p>
              <a:pPr algn="ctr">
                <a:lnSpc>
                  <a:spcPts val="3360"/>
                </a:lnSpc>
              </a:pPr>
              <a:r>
                <a:rPr lang="en-US" sz="2400">
                  <a:solidFill>
                    <a:srgbClr val="7B1919"/>
                  </a:solidFill>
                  <a:latin typeface="TT Hoves Bold"/>
                </a:rPr>
                <a:t>Data Visualization using</a:t>
              </a:r>
            </a:p>
            <a:p>
              <a:pPr algn="ctr">
                <a:lnSpc>
                  <a:spcPts val="3360"/>
                </a:lnSpc>
                <a:spcBef>
                  <a:spcPct val="0"/>
                </a:spcBef>
              </a:pPr>
              <a:r>
                <a:rPr lang="en-US" sz="2400">
                  <a:solidFill>
                    <a:srgbClr val="7B1919"/>
                  </a:solidFill>
                  <a:latin typeface="TT Hoves Bold"/>
                </a:rPr>
                <a:t>Matplotlib and Seaborn</a:t>
              </a:r>
            </a:p>
          </p:txBody>
        </p:sp>
        <p:sp>
          <p:nvSpPr>
            <p:cNvPr id="24" name="AutoShape 24"/>
            <p:cNvSpPr/>
            <p:nvPr/>
          </p:nvSpPr>
          <p:spPr>
            <a:xfrm rot="5411754">
              <a:off x="17882117" y="2895486"/>
              <a:ext cx="2644057" cy="0"/>
            </a:xfrm>
            <a:prstGeom prst="line">
              <a:avLst/>
            </a:prstGeom>
            <a:ln w="41944" cap="flat">
              <a:solidFill>
                <a:srgbClr val="7B1919"/>
              </a:solidFill>
              <a:prstDash val="solid"/>
              <a:headEnd type="none" w="sm" len="sm"/>
              <a:tailEnd type="arrow" w="med" len="sm"/>
            </a:ln>
          </p:spPr>
          <p:txBody>
            <a:bodyPr/>
            <a:lstStyle/>
            <a:p>
              <a:endParaRPr lang="en-IN"/>
            </a:p>
          </p:txBody>
        </p:sp>
        <p:grpSp>
          <p:nvGrpSpPr>
            <p:cNvPr id="25" name="Group 25"/>
            <p:cNvGrpSpPr/>
            <p:nvPr/>
          </p:nvGrpSpPr>
          <p:grpSpPr>
            <a:xfrm>
              <a:off x="16654154" y="4238479"/>
              <a:ext cx="5090943" cy="1368624"/>
              <a:chOff x="0" y="0"/>
              <a:chExt cx="1177055" cy="316434"/>
            </a:xfrm>
          </p:grpSpPr>
          <p:sp>
            <p:nvSpPr>
              <p:cNvPr id="26" name="Freeform 26"/>
              <p:cNvSpPr/>
              <p:nvPr/>
            </p:nvSpPr>
            <p:spPr>
              <a:xfrm>
                <a:off x="0" y="0"/>
                <a:ext cx="1177055" cy="316434"/>
              </a:xfrm>
              <a:custGeom>
                <a:avLst/>
                <a:gdLst/>
                <a:ahLst/>
                <a:cxnLst/>
                <a:rect l="l" t="t" r="r" b="b"/>
                <a:pathLst>
                  <a:path w="1177055" h="316434">
                    <a:moveTo>
                      <a:pt x="113843" y="0"/>
                    </a:moveTo>
                    <a:lnTo>
                      <a:pt x="1063212" y="0"/>
                    </a:lnTo>
                    <a:cubicBezTo>
                      <a:pt x="1093405" y="0"/>
                      <a:pt x="1122361" y="11994"/>
                      <a:pt x="1143711" y="33344"/>
                    </a:cubicBezTo>
                    <a:cubicBezTo>
                      <a:pt x="1165061" y="54694"/>
                      <a:pt x="1177055" y="83650"/>
                      <a:pt x="1177055" y="113843"/>
                    </a:cubicBezTo>
                    <a:lnTo>
                      <a:pt x="1177055" y="202590"/>
                    </a:lnTo>
                    <a:cubicBezTo>
                      <a:pt x="1177055" y="265464"/>
                      <a:pt x="1126085" y="316434"/>
                      <a:pt x="1063212" y="316434"/>
                    </a:cubicBezTo>
                    <a:lnTo>
                      <a:pt x="113843" y="316434"/>
                    </a:lnTo>
                    <a:cubicBezTo>
                      <a:pt x="83650" y="316434"/>
                      <a:pt x="54694" y="304439"/>
                      <a:pt x="33344" y="283090"/>
                    </a:cubicBezTo>
                    <a:cubicBezTo>
                      <a:pt x="11994" y="261740"/>
                      <a:pt x="0" y="232783"/>
                      <a:pt x="0" y="202590"/>
                    </a:cubicBezTo>
                    <a:lnTo>
                      <a:pt x="0" y="113843"/>
                    </a:lnTo>
                    <a:cubicBezTo>
                      <a:pt x="0" y="50969"/>
                      <a:pt x="50969" y="0"/>
                      <a:pt x="113843" y="0"/>
                    </a:cubicBezTo>
                    <a:close/>
                  </a:path>
                </a:pathLst>
              </a:custGeom>
              <a:solidFill>
                <a:srgbClr val="000000">
                  <a:alpha val="0"/>
                </a:srgbClr>
              </a:solidFill>
              <a:ln w="38100">
                <a:solidFill>
                  <a:srgbClr val="7B1919"/>
                </a:solidFill>
              </a:ln>
            </p:spPr>
            <p:txBody>
              <a:bodyPr/>
              <a:lstStyle/>
              <a:p>
                <a:endParaRPr lang="en-IN"/>
              </a:p>
            </p:txBody>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28" name="TextBox 28"/>
            <p:cNvSpPr txBox="1"/>
            <p:nvPr/>
          </p:nvSpPr>
          <p:spPr>
            <a:xfrm>
              <a:off x="15930715" y="4636372"/>
              <a:ext cx="6537822" cy="525591"/>
            </a:xfrm>
            <a:prstGeom prst="rect">
              <a:avLst/>
            </a:prstGeom>
          </p:spPr>
          <p:txBody>
            <a:bodyPr lIns="0" tIns="0" rIns="0" bIns="0" rtlCol="0" anchor="t">
              <a:spAutoFit/>
            </a:bodyPr>
            <a:lstStyle/>
            <a:p>
              <a:pPr algn="ctr">
                <a:lnSpc>
                  <a:spcPts val="3360"/>
                </a:lnSpc>
                <a:spcBef>
                  <a:spcPct val="0"/>
                </a:spcBef>
              </a:pPr>
              <a:r>
                <a:rPr lang="en-US" sz="2400">
                  <a:solidFill>
                    <a:srgbClr val="7B1919"/>
                  </a:solidFill>
                  <a:latin typeface="TT Hoves Bold"/>
                </a:rPr>
                <a:t>Finding Patterns</a:t>
              </a:r>
            </a:p>
          </p:txBody>
        </p:sp>
        <p:grpSp>
          <p:nvGrpSpPr>
            <p:cNvPr id="29" name="Group 29"/>
            <p:cNvGrpSpPr/>
            <p:nvPr/>
          </p:nvGrpSpPr>
          <p:grpSpPr>
            <a:xfrm>
              <a:off x="8690227" y="4238479"/>
              <a:ext cx="5090943" cy="1368624"/>
              <a:chOff x="0" y="0"/>
              <a:chExt cx="1177055" cy="316434"/>
            </a:xfrm>
          </p:grpSpPr>
          <p:sp>
            <p:nvSpPr>
              <p:cNvPr id="30" name="Freeform 30"/>
              <p:cNvSpPr/>
              <p:nvPr/>
            </p:nvSpPr>
            <p:spPr>
              <a:xfrm>
                <a:off x="0" y="0"/>
                <a:ext cx="1177055" cy="316434"/>
              </a:xfrm>
              <a:custGeom>
                <a:avLst/>
                <a:gdLst/>
                <a:ahLst/>
                <a:cxnLst/>
                <a:rect l="l" t="t" r="r" b="b"/>
                <a:pathLst>
                  <a:path w="1177055" h="316434">
                    <a:moveTo>
                      <a:pt x="113843" y="0"/>
                    </a:moveTo>
                    <a:lnTo>
                      <a:pt x="1063212" y="0"/>
                    </a:lnTo>
                    <a:cubicBezTo>
                      <a:pt x="1093405" y="0"/>
                      <a:pt x="1122361" y="11994"/>
                      <a:pt x="1143711" y="33344"/>
                    </a:cubicBezTo>
                    <a:cubicBezTo>
                      <a:pt x="1165061" y="54694"/>
                      <a:pt x="1177055" y="83650"/>
                      <a:pt x="1177055" y="113843"/>
                    </a:cubicBezTo>
                    <a:lnTo>
                      <a:pt x="1177055" y="202590"/>
                    </a:lnTo>
                    <a:cubicBezTo>
                      <a:pt x="1177055" y="265464"/>
                      <a:pt x="1126085" y="316434"/>
                      <a:pt x="1063212" y="316434"/>
                    </a:cubicBezTo>
                    <a:lnTo>
                      <a:pt x="113843" y="316434"/>
                    </a:lnTo>
                    <a:cubicBezTo>
                      <a:pt x="83650" y="316434"/>
                      <a:pt x="54694" y="304439"/>
                      <a:pt x="33344" y="283090"/>
                    </a:cubicBezTo>
                    <a:cubicBezTo>
                      <a:pt x="11994" y="261740"/>
                      <a:pt x="0" y="232783"/>
                      <a:pt x="0" y="202590"/>
                    </a:cubicBezTo>
                    <a:lnTo>
                      <a:pt x="0" y="113843"/>
                    </a:lnTo>
                    <a:cubicBezTo>
                      <a:pt x="0" y="50969"/>
                      <a:pt x="50969" y="0"/>
                      <a:pt x="113843" y="0"/>
                    </a:cubicBezTo>
                    <a:close/>
                  </a:path>
                </a:pathLst>
              </a:custGeom>
              <a:solidFill>
                <a:srgbClr val="000000">
                  <a:alpha val="0"/>
                </a:srgbClr>
              </a:solidFill>
              <a:ln w="38100">
                <a:solidFill>
                  <a:srgbClr val="7B1919"/>
                </a:solidFill>
              </a:ln>
            </p:spPr>
            <p:txBody>
              <a:bodyPr/>
              <a:lstStyle/>
              <a:p>
                <a:endParaRPr lang="en-IN"/>
              </a:p>
            </p:txBody>
          </p:sp>
          <p:sp>
            <p:nvSpPr>
              <p:cNvPr id="31" name="TextBox 31"/>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32" name="AutoShape 32"/>
            <p:cNvSpPr/>
            <p:nvPr/>
          </p:nvSpPr>
          <p:spPr>
            <a:xfrm rot="-10799999">
              <a:off x="13781170" y="4901819"/>
              <a:ext cx="2872984" cy="0"/>
            </a:xfrm>
            <a:prstGeom prst="line">
              <a:avLst/>
            </a:prstGeom>
            <a:ln w="41944" cap="flat">
              <a:solidFill>
                <a:srgbClr val="7B1919"/>
              </a:solidFill>
              <a:prstDash val="solid"/>
              <a:headEnd type="none" w="sm" len="sm"/>
              <a:tailEnd type="arrow" w="med" len="sm"/>
            </a:ln>
          </p:spPr>
          <p:txBody>
            <a:bodyPr/>
            <a:lstStyle/>
            <a:p>
              <a:endParaRPr lang="en-IN"/>
            </a:p>
          </p:txBody>
        </p:sp>
        <p:sp>
          <p:nvSpPr>
            <p:cNvPr id="33" name="TextBox 33"/>
            <p:cNvSpPr txBox="1"/>
            <p:nvPr/>
          </p:nvSpPr>
          <p:spPr>
            <a:xfrm>
              <a:off x="7966788" y="4636372"/>
              <a:ext cx="6537822" cy="525591"/>
            </a:xfrm>
            <a:prstGeom prst="rect">
              <a:avLst/>
            </a:prstGeom>
          </p:spPr>
          <p:txBody>
            <a:bodyPr lIns="0" tIns="0" rIns="0" bIns="0" rtlCol="0" anchor="t">
              <a:spAutoFit/>
            </a:bodyPr>
            <a:lstStyle/>
            <a:p>
              <a:pPr algn="ctr">
                <a:lnSpc>
                  <a:spcPts val="3360"/>
                </a:lnSpc>
                <a:spcBef>
                  <a:spcPct val="0"/>
                </a:spcBef>
              </a:pPr>
              <a:r>
                <a:rPr lang="en-US" sz="2400">
                  <a:solidFill>
                    <a:srgbClr val="7B1919"/>
                  </a:solidFill>
                  <a:latin typeface="TT Hoves Bold"/>
                </a:rPr>
                <a:t>Documentation</a:t>
              </a:r>
            </a:p>
          </p:txBody>
        </p:sp>
      </p:grpSp>
      <p:sp>
        <p:nvSpPr>
          <p:cNvPr id="34" name="TextBox 34"/>
          <p:cNvSpPr txBox="1"/>
          <p:nvPr/>
        </p:nvSpPr>
        <p:spPr>
          <a:xfrm>
            <a:off x="16825502" y="9712228"/>
            <a:ext cx="106759"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8</a:t>
            </a:r>
          </a:p>
        </p:txBody>
      </p:sp>
      <p:sp>
        <p:nvSpPr>
          <p:cNvPr id="35" name="TextBox 35"/>
          <p:cNvSpPr txBox="1"/>
          <p:nvPr/>
        </p:nvSpPr>
        <p:spPr>
          <a:xfrm>
            <a:off x="5535814" y="9220200"/>
            <a:ext cx="6985992"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a:rPr>
              <a:t>Figure 1: Flowchart showing workflow of project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txBody>
            <a:bodyPr/>
            <a:lstStyle/>
            <a:p>
              <a:endParaRPr lang="en-IN"/>
            </a:p>
          </p:txBody>
        </p:sp>
        <p:sp>
          <p:nvSpPr>
            <p:cNvPr id="4" name="TextBox 4"/>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txBody>
            <a:bodyPr/>
            <a:lstStyle/>
            <a:p>
              <a:endParaRPr lang="en-IN"/>
            </a:p>
          </p:txBody>
        </p:sp>
        <p:sp>
          <p:nvSpPr>
            <p:cNvPr id="7" name="TextBox 7"/>
            <p:cNvSpPr txBox="1"/>
            <p:nvPr/>
          </p:nvSpPr>
          <p:spPr>
            <a:xfrm>
              <a:off x="127000" y="-28575"/>
              <a:ext cx="558800" cy="638175"/>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2"/>
          <a:srcRect/>
          <a:stretch>
            <a:fillRect/>
          </a:stretch>
        </p:blipFill>
        <p:spPr>
          <a:xfrm>
            <a:off x="1968241" y="3157655"/>
            <a:ext cx="15024294" cy="6898572"/>
          </a:xfrm>
          <a:prstGeom prst="rect">
            <a:avLst/>
          </a:prstGeom>
        </p:spPr>
      </p:pic>
      <p:grpSp>
        <p:nvGrpSpPr>
          <p:cNvPr id="9" name="Group 9"/>
          <p:cNvGrpSpPr/>
          <p:nvPr/>
        </p:nvGrpSpPr>
        <p:grpSpPr>
          <a:xfrm rot="5400000">
            <a:off x="8887320" y="5913058"/>
            <a:ext cx="3260895" cy="4249888"/>
            <a:chOff x="0" y="0"/>
            <a:chExt cx="1106679" cy="1442322"/>
          </a:xfrm>
        </p:grpSpPr>
        <p:sp>
          <p:nvSpPr>
            <p:cNvPr id="10" name="Freeform 10"/>
            <p:cNvSpPr/>
            <p:nvPr/>
          </p:nvSpPr>
          <p:spPr>
            <a:xfrm>
              <a:off x="0" y="0"/>
              <a:ext cx="1106679" cy="1442322"/>
            </a:xfrm>
            <a:custGeom>
              <a:avLst/>
              <a:gdLst/>
              <a:ahLst/>
              <a:cxnLst/>
              <a:rect l="l" t="t" r="r" b="b"/>
              <a:pathLst>
                <a:path w="1106679" h="1442322">
                  <a:moveTo>
                    <a:pt x="121083" y="0"/>
                  </a:moveTo>
                  <a:lnTo>
                    <a:pt x="985597" y="0"/>
                  </a:lnTo>
                  <a:cubicBezTo>
                    <a:pt x="1052469" y="0"/>
                    <a:pt x="1106679" y="54211"/>
                    <a:pt x="1106679" y="121083"/>
                  </a:cubicBezTo>
                  <a:lnTo>
                    <a:pt x="1106679" y="1321240"/>
                  </a:lnTo>
                  <a:cubicBezTo>
                    <a:pt x="1106679" y="1388112"/>
                    <a:pt x="1052469" y="1442322"/>
                    <a:pt x="985597" y="1442322"/>
                  </a:cubicBezTo>
                  <a:lnTo>
                    <a:pt x="121083" y="1442322"/>
                  </a:lnTo>
                  <a:cubicBezTo>
                    <a:pt x="54211" y="1442322"/>
                    <a:pt x="0" y="1388112"/>
                    <a:pt x="0" y="1321240"/>
                  </a:cubicBezTo>
                  <a:lnTo>
                    <a:pt x="0" y="121083"/>
                  </a:lnTo>
                  <a:cubicBezTo>
                    <a:pt x="0" y="54211"/>
                    <a:pt x="54211" y="0"/>
                    <a:pt x="121083" y="0"/>
                  </a:cubicBezTo>
                  <a:close/>
                </a:path>
              </a:pathLst>
            </a:custGeom>
            <a:solidFill>
              <a:srgbClr val="000000">
                <a:alpha val="0"/>
              </a:srgbClr>
            </a:solidFill>
            <a:ln w="38100">
              <a:solidFill>
                <a:srgbClr val="F44747"/>
              </a:solidFill>
            </a:ln>
          </p:spPr>
          <p:txBody>
            <a:bodyPr/>
            <a:lstStyle/>
            <a:p>
              <a:endParaRPr lang="en-IN"/>
            </a:p>
          </p:txBody>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12" name="Group 12"/>
          <p:cNvGrpSpPr/>
          <p:nvPr/>
        </p:nvGrpSpPr>
        <p:grpSpPr>
          <a:xfrm rot="-10800000">
            <a:off x="8292888" y="3157655"/>
            <a:ext cx="8699646" cy="1252723"/>
            <a:chOff x="0" y="0"/>
            <a:chExt cx="2952477" cy="425148"/>
          </a:xfrm>
        </p:grpSpPr>
        <p:sp>
          <p:nvSpPr>
            <p:cNvPr id="13" name="Freeform 13"/>
            <p:cNvSpPr/>
            <p:nvPr/>
          </p:nvSpPr>
          <p:spPr>
            <a:xfrm>
              <a:off x="0" y="0"/>
              <a:ext cx="2952477" cy="425148"/>
            </a:xfrm>
            <a:custGeom>
              <a:avLst/>
              <a:gdLst/>
              <a:ahLst/>
              <a:cxnLst/>
              <a:rect l="l" t="t" r="r" b="b"/>
              <a:pathLst>
                <a:path w="2952477" h="425148">
                  <a:moveTo>
                    <a:pt x="45386" y="0"/>
                  </a:moveTo>
                  <a:lnTo>
                    <a:pt x="2907092" y="0"/>
                  </a:lnTo>
                  <a:cubicBezTo>
                    <a:pt x="2919129" y="0"/>
                    <a:pt x="2930673" y="4782"/>
                    <a:pt x="2939184" y="13293"/>
                  </a:cubicBezTo>
                  <a:cubicBezTo>
                    <a:pt x="2947695" y="21805"/>
                    <a:pt x="2952477" y="33349"/>
                    <a:pt x="2952477" y="45386"/>
                  </a:cubicBezTo>
                  <a:lnTo>
                    <a:pt x="2952477" y="379762"/>
                  </a:lnTo>
                  <a:cubicBezTo>
                    <a:pt x="2952477" y="404828"/>
                    <a:pt x="2932157" y="425148"/>
                    <a:pt x="2907092" y="425148"/>
                  </a:cubicBezTo>
                  <a:lnTo>
                    <a:pt x="45386" y="425148"/>
                  </a:lnTo>
                  <a:cubicBezTo>
                    <a:pt x="20320" y="425148"/>
                    <a:pt x="0" y="404828"/>
                    <a:pt x="0" y="379762"/>
                  </a:cubicBezTo>
                  <a:lnTo>
                    <a:pt x="0" y="45386"/>
                  </a:lnTo>
                  <a:cubicBezTo>
                    <a:pt x="0" y="20320"/>
                    <a:pt x="20320" y="0"/>
                    <a:pt x="45386" y="0"/>
                  </a:cubicBezTo>
                  <a:close/>
                </a:path>
              </a:pathLst>
            </a:custGeom>
            <a:solidFill>
              <a:srgbClr val="000000">
                <a:alpha val="0"/>
              </a:srgbClr>
            </a:solidFill>
            <a:ln w="38100">
              <a:solidFill>
                <a:srgbClr val="F44747"/>
              </a:solidFill>
            </a:ln>
          </p:spPr>
          <p:txBody>
            <a:bodyPr/>
            <a:lstStyle/>
            <a:p>
              <a:endParaRPr lang="en-IN"/>
            </a:p>
          </p:txBody>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15" name="Group 15"/>
          <p:cNvGrpSpPr/>
          <p:nvPr/>
        </p:nvGrpSpPr>
        <p:grpSpPr>
          <a:xfrm rot="-10800000">
            <a:off x="8585359" y="4650419"/>
            <a:ext cx="1228072" cy="298204"/>
            <a:chOff x="0" y="0"/>
            <a:chExt cx="416782" cy="101204"/>
          </a:xfrm>
        </p:grpSpPr>
        <p:sp>
          <p:nvSpPr>
            <p:cNvPr id="16" name="Freeform 16"/>
            <p:cNvSpPr/>
            <p:nvPr/>
          </p:nvSpPr>
          <p:spPr>
            <a:xfrm>
              <a:off x="0" y="0"/>
              <a:ext cx="416782" cy="101204"/>
            </a:xfrm>
            <a:custGeom>
              <a:avLst/>
              <a:gdLst/>
              <a:ahLst/>
              <a:cxnLst/>
              <a:rect l="l" t="t" r="r" b="b"/>
              <a:pathLst>
                <a:path w="416782" h="101204">
                  <a:moveTo>
                    <a:pt x="50602" y="0"/>
                  </a:moveTo>
                  <a:lnTo>
                    <a:pt x="366180" y="0"/>
                  </a:lnTo>
                  <a:cubicBezTo>
                    <a:pt x="379600" y="0"/>
                    <a:pt x="392471" y="5331"/>
                    <a:pt x="401961" y="14821"/>
                  </a:cubicBezTo>
                  <a:cubicBezTo>
                    <a:pt x="411451" y="24311"/>
                    <a:pt x="416782" y="37182"/>
                    <a:pt x="416782" y="50602"/>
                  </a:cubicBezTo>
                  <a:lnTo>
                    <a:pt x="416782" y="50602"/>
                  </a:lnTo>
                  <a:cubicBezTo>
                    <a:pt x="416782" y="64023"/>
                    <a:pt x="411451" y="76893"/>
                    <a:pt x="401961" y="86383"/>
                  </a:cubicBezTo>
                  <a:cubicBezTo>
                    <a:pt x="392471" y="95873"/>
                    <a:pt x="379600" y="101204"/>
                    <a:pt x="366180" y="101204"/>
                  </a:cubicBezTo>
                  <a:lnTo>
                    <a:pt x="50602" y="101204"/>
                  </a:lnTo>
                  <a:cubicBezTo>
                    <a:pt x="37182" y="101204"/>
                    <a:pt x="24311" y="95873"/>
                    <a:pt x="14821" y="86383"/>
                  </a:cubicBezTo>
                  <a:cubicBezTo>
                    <a:pt x="5331" y="76893"/>
                    <a:pt x="0" y="64023"/>
                    <a:pt x="0" y="50602"/>
                  </a:cubicBezTo>
                  <a:lnTo>
                    <a:pt x="0" y="50602"/>
                  </a:lnTo>
                  <a:cubicBezTo>
                    <a:pt x="0" y="37182"/>
                    <a:pt x="5331" y="24311"/>
                    <a:pt x="14821" y="14821"/>
                  </a:cubicBezTo>
                  <a:cubicBezTo>
                    <a:pt x="24311" y="5331"/>
                    <a:pt x="37182" y="0"/>
                    <a:pt x="50602" y="0"/>
                  </a:cubicBezTo>
                  <a:close/>
                </a:path>
              </a:pathLst>
            </a:custGeom>
            <a:solidFill>
              <a:srgbClr val="000000">
                <a:alpha val="0"/>
              </a:srgbClr>
            </a:solidFill>
            <a:ln w="38100">
              <a:solidFill>
                <a:srgbClr val="F44747"/>
              </a:solidFill>
            </a:ln>
          </p:spPr>
          <p:txBody>
            <a:bodyPr/>
            <a:lstStyle/>
            <a:p>
              <a:endParaRPr lang="en-IN"/>
            </a:p>
          </p:txBody>
        </p:sp>
        <p:sp>
          <p:nvSpPr>
            <p:cNvPr id="17" name="TextBox 17"/>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18" name="Group 18"/>
          <p:cNvGrpSpPr/>
          <p:nvPr/>
        </p:nvGrpSpPr>
        <p:grpSpPr>
          <a:xfrm rot="-10800000">
            <a:off x="8585359" y="5060308"/>
            <a:ext cx="1570433" cy="365286"/>
            <a:chOff x="0" y="0"/>
            <a:chExt cx="532972" cy="123970"/>
          </a:xfrm>
        </p:grpSpPr>
        <p:sp>
          <p:nvSpPr>
            <p:cNvPr id="19" name="Freeform 19"/>
            <p:cNvSpPr/>
            <p:nvPr/>
          </p:nvSpPr>
          <p:spPr>
            <a:xfrm>
              <a:off x="0" y="0"/>
              <a:ext cx="532972" cy="123970"/>
            </a:xfrm>
            <a:custGeom>
              <a:avLst/>
              <a:gdLst/>
              <a:ahLst/>
              <a:cxnLst/>
              <a:rect l="l" t="t" r="r" b="b"/>
              <a:pathLst>
                <a:path w="532972" h="123970">
                  <a:moveTo>
                    <a:pt x="61985" y="0"/>
                  </a:moveTo>
                  <a:lnTo>
                    <a:pt x="470987" y="0"/>
                  </a:lnTo>
                  <a:cubicBezTo>
                    <a:pt x="487426" y="0"/>
                    <a:pt x="503192" y="6531"/>
                    <a:pt x="514817" y="18155"/>
                  </a:cubicBezTo>
                  <a:cubicBezTo>
                    <a:pt x="526441" y="29780"/>
                    <a:pt x="532972" y="45546"/>
                    <a:pt x="532972" y="61985"/>
                  </a:cubicBezTo>
                  <a:lnTo>
                    <a:pt x="532972" y="61985"/>
                  </a:lnTo>
                  <a:cubicBezTo>
                    <a:pt x="532972" y="96219"/>
                    <a:pt x="505220" y="123970"/>
                    <a:pt x="470987" y="123970"/>
                  </a:cubicBezTo>
                  <a:lnTo>
                    <a:pt x="61985" y="123970"/>
                  </a:lnTo>
                  <a:cubicBezTo>
                    <a:pt x="27752" y="123970"/>
                    <a:pt x="0" y="96219"/>
                    <a:pt x="0" y="61985"/>
                  </a:cubicBezTo>
                  <a:lnTo>
                    <a:pt x="0" y="61985"/>
                  </a:lnTo>
                  <a:cubicBezTo>
                    <a:pt x="0" y="27752"/>
                    <a:pt x="27752" y="0"/>
                    <a:pt x="61985" y="0"/>
                  </a:cubicBezTo>
                  <a:close/>
                </a:path>
              </a:pathLst>
            </a:custGeom>
            <a:solidFill>
              <a:srgbClr val="000000">
                <a:alpha val="0"/>
              </a:srgbClr>
            </a:solidFill>
            <a:ln w="38100">
              <a:solidFill>
                <a:srgbClr val="F44747"/>
              </a:solidFill>
            </a:ln>
          </p:spPr>
          <p:txBody>
            <a:bodyPr/>
            <a:lstStyle/>
            <a:p>
              <a:endParaRPr lang="en-IN"/>
            </a:p>
          </p:txBody>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sp>
        <p:nvSpPr>
          <p:cNvPr id="21" name="TextBox 21"/>
          <p:cNvSpPr txBox="1"/>
          <p:nvPr/>
        </p:nvSpPr>
        <p:spPr>
          <a:xfrm>
            <a:off x="1028700" y="1028700"/>
            <a:ext cx="11787198" cy="1285875"/>
          </a:xfrm>
          <a:prstGeom prst="rect">
            <a:avLst/>
          </a:prstGeom>
        </p:spPr>
        <p:txBody>
          <a:bodyPr lIns="0" tIns="0" rIns="0" bIns="0" rtlCol="0" anchor="t">
            <a:spAutoFit/>
          </a:bodyPr>
          <a:lstStyle/>
          <a:p>
            <a:pPr>
              <a:lnSpc>
                <a:spcPts val="10199"/>
              </a:lnSpc>
            </a:pPr>
            <a:r>
              <a:rPr lang="en-US" sz="8499">
                <a:solidFill>
                  <a:srgbClr val="FFFFFF"/>
                </a:solidFill>
                <a:latin typeface="TT Hoves Bold"/>
              </a:rPr>
              <a:t>Web Scraping</a:t>
            </a:r>
          </a:p>
        </p:txBody>
      </p:sp>
      <p:sp>
        <p:nvSpPr>
          <p:cNvPr id="22" name="TextBox 22"/>
          <p:cNvSpPr txBox="1"/>
          <p:nvPr/>
        </p:nvSpPr>
        <p:spPr>
          <a:xfrm>
            <a:off x="16825502" y="9712228"/>
            <a:ext cx="106759" cy="2571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TT Hove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2498</TotalTime>
  <Words>808</Words>
  <Application>Microsoft Office PowerPoint</Application>
  <PresentationFormat>Custom</PresentationFormat>
  <Paragraphs>186</Paragraphs>
  <Slides>30</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Inter Bold</vt:lpstr>
      <vt:lpstr>Montserrat Semi-Bold</vt:lpstr>
      <vt:lpstr>Marykate</vt:lpstr>
      <vt:lpstr>TT Hoves Bold</vt:lpstr>
      <vt:lpstr>Arial</vt:lpstr>
      <vt:lpstr>Poppins Medium</vt:lpstr>
      <vt:lpstr>Canva Sans Bold</vt:lpstr>
      <vt:lpstr>Calibri</vt:lpstr>
      <vt:lpstr>Canva Sans</vt:lpstr>
      <vt:lpstr>TT Hoves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Coderush Group Project</dc:title>
  <cp:lastModifiedBy>Jay Shukla</cp:lastModifiedBy>
  <cp:revision>8</cp:revision>
  <dcterms:created xsi:type="dcterms:W3CDTF">2006-08-16T00:00:00Z</dcterms:created>
  <dcterms:modified xsi:type="dcterms:W3CDTF">2024-04-17T23:04:43Z</dcterms:modified>
  <dc:identifier>DAFZrnhEqZg</dc:identifier>
</cp:coreProperties>
</file>